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>
        <p:scale>
          <a:sx n="68" d="100"/>
          <a:sy n="68" d="100"/>
        </p:scale>
        <p:origin x="-12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19.08.2020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19.08.2020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152" y="5489848"/>
            <a:ext cx="6372200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28168"/>
            <a:ext cx="65527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ovipk.ru/wp-content/uploads/2019/12/formirovanie-czifrovoj-gramotnosti-obuchayushhihsya-metodicheskie-rekomendaczii-dlya-rabotnikov-obrazovaniya.pdf" TargetMode="External"/><Relationship Id="rId2" Type="http://schemas.openxmlformats.org/officeDocument/2006/relationships/hyperlink" Target="https://kiro46.ru/docs/Cifr_Gramo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yberleninka.ru/article/n/k-voprosu-o-ponyatii-tsifrovoy-gramotnost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76064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7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Змеиногорская</a:t>
            </a:r>
            <a: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СОШ №1»</a:t>
            </a:r>
            <a:br>
              <a:rPr lang="ru-RU" sz="27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Тема: «Основные понятия и компетенции цифровой грамотности».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учитель начальных классов</a:t>
            </a:r>
            <a:b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Чекмарева</a:t>
            </a: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  <a:r>
              <a:rPr lang="ru-RU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3284984"/>
            <a:ext cx="8030219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Оценка уровня цифровой 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грамотности.</a:t>
            </a:r>
          </a:p>
          <a:p>
            <a:pPr algn="ctr"/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распространенным инструментом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оценки цифровой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грамотности является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электронное или цифровое портфолио–собрание электронных свидетельств, собранных и определяемых пользователем, обычно с использованием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Каждое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электронное свидетельство может включать электронный текст, файлы с изображениями, мультимедиа, данные из блогов и гиперссылки. Электронные портфолио одновременно являются демонстрацией умений пользователя и платформой для самовыражения, а также, если они размещены в Интернете, ими можно динамично управлять на протяжении необходимого времени.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основных типа </a:t>
            </a:r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электронных портфолио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направленное на развитие (например, рабочее);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рефлексивное (например, учебное);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презентационное (например, пакет образцов работы)</a:t>
            </a:r>
          </a:p>
        </p:txBody>
      </p:sp>
    </p:spTree>
    <p:extLst>
      <p:ext uri="{BB962C8B-B14F-4D97-AF65-F5344CB8AC3E}">
        <p14:creationId xmlns:p14="http://schemas.microsoft.com/office/powerpoint/2010/main" val="21261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3284984"/>
            <a:ext cx="8030219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667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образования,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нацелена на формирование у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цифровых компетенций принципиально нового типа, новых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наборов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-компетенций, дающих возможность реализовывать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цифровые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проекты, быть в будущем востребованным на рынке труда 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социализированным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общество в новых условиях, условиях цифровой экономики.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3284984"/>
            <a:ext cx="8030219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AutoShape 2" descr="https://lifeo.ru/wp-content/uploads/kartinka-spasibo-za-vnimanie-dlya-prezentacii-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lifeo.ru/wp-content/uploads/kartinka-spasibo-za-vnimanie-dlya-prezentacii-5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9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307976" y="160337"/>
            <a:ext cx="8693844" cy="57889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AutoShape 2" descr="https://lifeo.ru/wp-content/uploads/kartinka-spasibo-za-vnimanie-dlya-prezentacii-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lifeo.ru/wp-content/uploads/kartinka-spasibo-za-vnimanie-dlya-prezentacii-5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7667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1720840"/>
            <a:ext cx="82880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1. https</a:t>
            </a:r>
            <a:r>
              <a:rPr lang="ru-RU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://kiro46.ru/docs/Cifr_Gramot.pdf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2. https</a:t>
            </a:r>
            <a:r>
              <a:rPr lang="ru-RU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://www.kirovipk.ru/wp-content/uploads/2019/12/formirovanie-czifrovoj-gramotnosti-obuchayushhihsya-metodicheskie-rekomendaczii-dlya-rabotnikov-obrazovaniya.pdf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4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3. https</a:t>
            </a:r>
            <a:r>
              <a:rPr lang="ru-RU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://cyberleninka.ru/article/n/k-voprosu-o-ponyatii-tsifrovoy-gramotnosti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https</a:t>
            </a: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://helpiks.org/5-91082.html</a:t>
            </a:r>
          </a:p>
        </p:txBody>
      </p:sp>
    </p:spTree>
    <p:extLst>
      <p:ext uri="{BB962C8B-B14F-4D97-AF65-F5344CB8AC3E}">
        <p14:creationId xmlns:p14="http://schemas.microsoft.com/office/powerpoint/2010/main" val="5670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704857" cy="3168352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Примерно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2005 года, с появлением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2.0, появился новый формат социальных взаимодействий между людьми и стал новой формой общественного сознания: блоги, вики-проекты, социальные сети, другие проекты и </a:t>
            </a:r>
            <a:r>
              <a:rPr lang="ru-RU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медиасервисы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активно развиваемые и улучшаемые самими пользователями. Информации стало много, её может видеть и создавать каждый, но при этом нет гарантий её достоверности. Поэтому актуальным стал вопрос о формировании умений ориентироваться в цифровых медиа и пользоваться ими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30213" y="3717032"/>
            <a:ext cx="8390259" cy="29523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Восприятие информации в социальных сетях отличается от привычных печатных изданий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она раскрывается во времени линейно, последовательно. Путь чтения в интернете ветвистый–можно «свернуть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 вправо, влево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углубиться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какой-то раздел, сориентироваться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выбрать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навигацию, исходя из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что больше нужно в эту минуту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этом каждый из нас может быть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читателем, так и автором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Поэтому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можно говорить о владении инструментами создания и размещения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информации, как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 важной составляющей цифровой грамотности.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28168"/>
            <a:ext cx="6912769" cy="24807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Цифровая грамотность</a:t>
            </a:r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–набор знаний и умений, которые необходимы для безопасного и эффективного использования цифровых технологий и ресурсов интернета. </a:t>
            </a: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/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700" dirty="0">
                <a:effectLst/>
                <a:latin typeface="Times New Roman" pitchFamily="18" charset="0"/>
                <a:cs typeface="Times New Roman" pitchFamily="18" charset="0"/>
              </a:rPr>
              <a:t>в себя: цифровое потребление; цифровые компетенции; цифровую безопасность.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2708920"/>
            <a:ext cx="8713787" cy="3960440"/>
          </a:xfrm>
        </p:spPr>
        <p:txBody>
          <a:bodyPr>
            <a:normAutofit fontScale="85000" lnSpcReduction="20000"/>
          </a:bodyPr>
          <a:lstStyle/>
          <a:p>
            <a:r>
              <a:rPr lang="ru-RU" sz="2400" u="sng" dirty="0">
                <a:solidFill>
                  <a:schemeClr val="accent6"/>
                </a:solidFill>
              </a:rPr>
              <a:t>Цифровое потребление</a:t>
            </a:r>
            <a:r>
              <a:rPr lang="ru-RU" sz="2400" dirty="0"/>
              <a:t>–использование интернет услуг для работы и жизни. </a:t>
            </a:r>
            <a:r>
              <a:rPr lang="ru-RU" sz="2400" dirty="0" smtClean="0"/>
              <a:t>Включает </a:t>
            </a:r>
            <a:r>
              <a:rPr lang="ru-RU" sz="2400" dirty="0"/>
              <a:t>в себя: фиксированный интернет, мобильный интернет, цифровые устройства, интернет-СМИ, новости, социальные сети, </a:t>
            </a:r>
            <a:r>
              <a:rPr lang="ru-RU" sz="2400" dirty="0" err="1"/>
              <a:t>Госуслуги</a:t>
            </a:r>
            <a:r>
              <a:rPr lang="ru-RU" sz="2400" dirty="0"/>
              <a:t>, телемедицину, облачные технологии</a:t>
            </a:r>
            <a:r>
              <a:rPr lang="ru-RU" sz="2400" dirty="0" smtClean="0"/>
              <a:t>.</a:t>
            </a:r>
            <a:r>
              <a:rPr lang="ru-RU" sz="2400" u="sng" dirty="0"/>
              <a:t> </a:t>
            </a:r>
            <a:endParaRPr lang="ru-RU" sz="2400" u="sng" dirty="0" smtClean="0"/>
          </a:p>
          <a:p>
            <a:r>
              <a:rPr lang="ru-RU" sz="2400" u="sng" dirty="0" smtClean="0">
                <a:solidFill>
                  <a:schemeClr val="accent6"/>
                </a:solidFill>
              </a:rPr>
              <a:t>Цифровые </a:t>
            </a:r>
            <a:r>
              <a:rPr lang="ru-RU" sz="2400" u="sng" dirty="0">
                <a:solidFill>
                  <a:schemeClr val="accent6"/>
                </a:solidFill>
              </a:rPr>
              <a:t>компетенции</a:t>
            </a:r>
            <a:r>
              <a:rPr lang="ru-RU" sz="2400" dirty="0"/>
              <a:t>–навыки эффективного пользования технологиями. Включают в себя: поиск информации, использование цифровых устройств, использование функционала социальных сетей, финансовые операции, онлайн-покупки, критическое восприятие информации, производства мультимедийного контента, синхронизация устройств.</a:t>
            </a:r>
          </a:p>
          <a:p>
            <a:r>
              <a:rPr lang="ru-RU" sz="2400" u="sng" dirty="0">
                <a:solidFill>
                  <a:schemeClr val="accent6"/>
                </a:solidFill>
              </a:rPr>
              <a:t>Цифровая безопасность</a:t>
            </a:r>
            <a:r>
              <a:rPr lang="ru-RU" sz="2400" dirty="0"/>
              <a:t>–основы безопасности в Сети. Включает в себя: защиту персональных данных, надежный пароль, легальный контент, культуру поведения, репутацию, этику, хранение информации, создание резервных копий.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28168"/>
            <a:ext cx="6912769" cy="896576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Цифровая 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грамотность и образование</a:t>
            </a:r>
            <a:r>
              <a:rPr lang="ru-RU" sz="2800" u="sng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1196752"/>
            <a:ext cx="7886203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Сегодня вызовом для системы образования становится необходимость закладывать основы цифровой грамотности на всех уровнях образования, а это требует профессионального развития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преподавателей 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учителей. Цифровую грамотность следует развивать в связи с общими задачами образования: если использование ИКТ является базовым навыком, оно должно быть включено в школьную программу. Представляется, что цифровая грамотность оказывает благотворное воздействие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формирование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других базовых навыков и компетентностей учащихся. Цифровая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грамотность способствует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успешному обучению: учащиеся легче получают доступ к информации по мере того, как растет объем баз данных цифровых хранилищ, а это упрощает доступ по сравнению с работой с традиционными, бумажными ресурсами обучения.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49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3284984"/>
            <a:ext cx="8030219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8072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ЮНЕСКО предложила сделать ИКТ грамотность целью образования, в то же время, призвала к рассмотрению грамотности нового типа, которую можно было бы назвать информационной и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медийной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грамотностью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Европейском Союзе это одна из компетенций, которая является универсальной для всех государств-членов.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Стратегии, используемые для достижения этой цели, разнообразны: стратегия обучения цифровой или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медийной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грамотности средствами специальных программ или в рамках отдельного предмета; стратегия обучения на стыке дисциплин, когда умение критически оценивать информацию, получаемую из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медиасреды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также владение навыками, которые позволяют пользователям производить, создавать информацию и общаться с использованием ИКТ, являются частью любого учебного предмета и являются обязательными для всех учеников и преподавателей; стратегия обучения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медийной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грамотности в среде дополнительного образования, когда во внеурочное время издаются школьные газеты и журналы, ведется радиовещание, развивается производство аудиовизуальных программ, учащиеся получают возможность на практике узнать, как использовать средства и технологии медиа. Существуют разнообразные комбинации этих трех стратегий.</a:t>
            </a:r>
          </a:p>
        </p:txBody>
      </p:sp>
    </p:spTree>
    <p:extLst>
      <p:ext uri="{BB962C8B-B14F-4D97-AF65-F5344CB8AC3E}">
        <p14:creationId xmlns:p14="http://schemas.microsoft.com/office/powerpoint/2010/main" val="4605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3284984"/>
            <a:ext cx="8030219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Новая роль учителя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Возникновение и развитие новых видов грамотности, обновление школьной техники и средств коммуникации, создание крупных образовательных сообществ и т.д. выдвигают на повестку дня пересмотр роли учителя. В новых учебных заведениях учителя будут, как и прежде, продолжать выполнять свои основные обязанности: наставничество и руководство процессом обучения, передача ценностей и установок, контроль условий обучения и образовательные коммуникации, оценка знаний учащихся, участие в управлении школой и проч. Но в дополнение к перечисленным функциям им предстоит также: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Разрабатывать контекст, моделировать ситуации и обстоятельства для процессов преподавания с расширением использования ИКТ.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Обновлять, адаптировать и осваивать новые учебные материалы, используемые в учебной деятельности, причем эти материалы будут содержать все больше мультимедийных компонентов.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Организовывать и управлять коммуникационными потоками школьного сообщества с использованием ИКТ и новых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средств.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· Развивать виртуальное общение и обмен опытом с коллегами в социальных сетях.</a:t>
            </a:r>
          </a:p>
        </p:txBody>
      </p:sp>
    </p:spTree>
    <p:extLst>
      <p:ext uri="{BB962C8B-B14F-4D97-AF65-F5344CB8AC3E}">
        <p14:creationId xmlns:p14="http://schemas.microsoft.com/office/powerpoint/2010/main" val="7623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3284984"/>
            <a:ext cx="8030219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-218152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Преподавание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медийной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и информационной грамотности можно осуществлять на трех уровнях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20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Элементарный уровень: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классе используются преимущественно печатные материалы (комиксы, иллюстрации, книги).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 учеников нет компьютеров, но есть компьютерное рабочее место учителя.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Учитель устно излагает материал и использует сочинение историй как инструмент работы в классе.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Периодически используются простые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медиапрезентации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выход на источники информации в сеть школы, на сайт школы.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Обсуждение медиа происходит в контексте индивидуального эмоционального опыта.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Базовый опыт работы с оборудованием: ученики могут включать и выключать компьютеры, запускать программы.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Доступ учеников к библиотечным услугам ограничен.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Упор в медиа образовании делается на стратегию безопасного поведения, а не на анализ или создание собственного медиа контента.</a:t>
            </a:r>
          </a:p>
        </p:txBody>
      </p:sp>
    </p:spTree>
    <p:extLst>
      <p:ext uri="{BB962C8B-B14F-4D97-AF65-F5344CB8AC3E}">
        <p14:creationId xmlns:p14="http://schemas.microsoft.com/office/powerpoint/2010/main" val="22126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3284984"/>
            <a:ext cx="8030219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Базовый уровень: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классе используются электронные и печатные материалы.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 учеников есть возможность часто работать с компьютерами и имеется доступ к Интернету.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Учитель поощряет учеников к активным действиям с медиа: писать и слушать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медиатексты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создавать иллюстрации, например, рекламу и постеры.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Используются более сложные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медийные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формы, например, видео; ученики знакомы с простыми методами анализа медиа.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Учащиеся приобретают простые навыки производства медиа (запись звука, фотографирование, работа с графикой, текстами, презентациями, сайтами).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Медиа часто обсуждаются в ходе групповой работы и дискуссии.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Учащиеся приобретают некоторый опыт в области более сложных технологий, например, создание анимации и коротких фильмов.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Ученики имеют доступ к библиотечным услугам и источникам в Интернете.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Основной упор делается на преимущества и ответственное применение медиа.</a:t>
            </a:r>
          </a:p>
        </p:txBody>
      </p:sp>
    </p:spTree>
    <p:extLst>
      <p:ext uri="{BB962C8B-B14F-4D97-AF65-F5344CB8AC3E}">
        <p14:creationId xmlns:p14="http://schemas.microsoft.com/office/powerpoint/2010/main" val="113259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430213" y="3284984"/>
            <a:ext cx="8030219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Продвинутый уровень</a:t>
            </a:r>
            <a:r>
              <a:rPr lang="ru-RU" sz="20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классе доступны и используются разнообразные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медиаисточники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Ученики могут использовать компьютеры и Интернет ежедневно.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Учитель регулярно использует различные медиа технологии на уроках.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классе используются сложные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медиапрезентации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созданные в других культурных контекстах, например, зарубежные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медиаисточники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Учащиеся способны работать с различными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медиаресурсами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создают школьный медиа контент (школьная телестудия и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видеоочерки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учеников, школьные издания, школьный сайт, школьный цифровой музей, цифровая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медиалаборатория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блоги и т.п.).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Учащиеся способны участвовать в дискуссии, обсуждать медиа в малых группах.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Учащиеся работают над проектами, связанными с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медиасредой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школы.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Библиотечные услуги доступны ученикам каждый день.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Акцент делается на творчестве в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медиасреде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юридические аспекты и критическое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28778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d153868d5c0dfcaba532a97b8771031c619c6f8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1242</Words>
  <Application>Microsoft Office PowerPoint</Application>
  <PresentationFormat>Экран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МБОУ «Змеиногорская СОШ №1»              Тема: «Основные понятия и компетенции цифровой грамотности».   Выполнила: учитель начальных классов Чекмарева О.В.    </vt:lpstr>
      <vt:lpstr>  Примерно с 2005 года, с появлением web 2.0, появился новый формат социальных взаимодействий между людьми и стал новой формой общественного сознания: блоги, вики-проекты, социальные сети, другие проекты и медиасервисы, активно развиваемые и улучшаемые самими пользователями. Информации стало много, её может видеть и создавать каждый, но при этом нет гарантий её достоверности. Поэтому актуальным стал вопрос о формировании умений ориентироваться в цифровых медиа и пользоваться ими. </vt:lpstr>
      <vt:lpstr>Цифровая грамотность–набор знаний и умений, которые необходимы для безопасного и эффективного использования цифровых технологий и ресурсов интернета.  Включает в себя: цифровое потребление; цифровые компетенции; цифровую безопасность. </vt:lpstr>
      <vt:lpstr>Цифровая грамотность и образование.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Цифровое будущее</dc:title>
  <dc:creator>obstinate</dc:creator>
  <dc:description>Шаблон презентации с сайта https://presentation-creation.ru/</dc:description>
  <cp:lastModifiedBy>Олесенок</cp:lastModifiedBy>
  <cp:revision>1405</cp:revision>
  <dcterms:created xsi:type="dcterms:W3CDTF">2018-02-25T09:09:03Z</dcterms:created>
  <dcterms:modified xsi:type="dcterms:W3CDTF">2020-08-19T11:04:22Z</dcterms:modified>
</cp:coreProperties>
</file>