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94" r:id="rId6"/>
    <p:sldId id="305" r:id="rId7"/>
    <p:sldId id="313" r:id="rId8"/>
    <p:sldId id="299" r:id="rId9"/>
    <p:sldId id="304" r:id="rId10"/>
    <p:sldId id="315" r:id="rId11"/>
    <p:sldId id="316" r:id="rId12"/>
    <p:sldId id="317" r:id="rId13"/>
    <p:sldId id="318" r:id="rId14"/>
    <p:sldId id="320" r:id="rId15"/>
    <p:sldId id="326" r:id="rId16"/>
    <p:sldId id="328" r:id="rId17"/>
    <p:sldId id="285" r:id="rId18"/>
    <p:sldId id="286" r:id="rId19"/>
    <p:sldId id="287" r:id="rId20"/>
    <p:sldId id="288" r:id="rId21"/>
    <p:sldId id="376" r:id="rId22"/>
    <p:sldId id="378" r:id="rId23"/>
    <p:sldId id="379" r:id="rId24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>
      <p:cViewPr>
        <p:scale>
          <a:sx n="81" d="100"/>
          <a:sy n="81" d="100"/>
        </p:scale>
        <p:origin x="-138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E6916-2786-4018-AA4D-098E80AD80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96D52-8E17-4EF4-B06A-4D752069FE4E}">
      <dgm:prSet phldrT="[Текст]" custT="1"/>
      <dgm:spPr/>
      <dgm:t>
        <a:bodyPr/>
        <a:lstStyle/>
        <a:p>
          <a:r>
            <a:rPr lang="ru-RU" sz="2000" b="1" dirty="0" smtClean="0"/>
            <a:t>Умения, обеспечивающие изложение информации </a:t>
          </a:r>
          <a:endParaRPr lang="ru-RU" sz="2000" dirty="0"/>
        </a:p>
      </dgm:t>
    </dgm:pt>
    <dgm:pt modelId="{0E15A468-82BF-4E31-AE25-39E4DCE349B9}" type="parTrans" cxnId="{AEC28C72-3623-4E01-BDD3-F1C8ADDB5BF3}">
      <dgm:prSet/>
      <dgm:spPr/>
      <dgm:t>
        <a:bodyPr/>
        <a:lstStyle/>
        <a:p>
          <a:endParaRPr lang="ru-RU"/>
        </a:p>
      </dgm:t>
    </dgm:pt>
    <dgm:pt modelId="{864D8185-0FDD-4C16-B50E-30B10B635EFB}" type="sibTrans" cxnId="{AEC28C72-3623-4E01-BDD3-F1C8ADDB5BF3}">
      <dgm:prSet/>
      <dgm:spPr/>
      <dgm:t>
        <a:bodyPr/>
        <a:lstStyle/>
        <a:p>
          <a:endParaRPr lang="ru-RU"/>
        </a:p>
      </dgm:t>
    </dgm:pt>
    <dgm:pt modelId="{3313793C-10FA-48BA-8E84-B566F63A1774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составлять планы, тезисы, конспекты;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670F4971-0EBF-4CF4-8C27-859C3EDF0AFB}" type="parTrans" cxnId="{DC1950A5-5AE8-4E54-AEB7-7524F400740E}">
      <dgm:prSet/>
      <dgm:spPr/>
      <dgm:t>
        <a:bodyPr/>
        <a:lstStyle/>
        <a:p>
          <a:endParaRPr lang="ru-RU"/>
        </a:p>
      </dgm:t>
    </dgm:pt>
    <dgm:pt modelId="{94A70409-BEEA-46CA-B2AF-A87631016350}" type="sibTrans" cxnId="{DC1950A5-5AE8-4E54-AEB7-7524F400740E}">
      <dgm:prSet/>
      <dgm:spPr/>
      <dgm:t>
        <a:bodyPr/>
        <a:lstStyle/>
        <a:p>
          <a:endParaRPr lang="ru-RU"/>
        </a:p>
      </dgm:t>
    </dgm:pt>
    <dgm:pt modelId="{D0BE842F-200E-4207-9A3E-758E18AC96A5}">
      <dgm:prSet phldrT="[Текст]"/>
      <dgm:spPr/>
      <dgm:t>
        <a:bodyPr/>
        <a:lstStyle/>
        <a:p>
          <a:r>
            <a:rPr lang="ru-RU" b="1" dirty="0" smtClean="0"/>
            <a:t>Умения, </a:t>
          </a:r>
        </a:p>
        <a:p>
          <a:r>
            <a:rPr lang="ru-RU" b="1" dirty="0" smtClean="0"/>
            <a:t>обеспечивающие подбор и переработку информации</a:t>
          </a:r>
          <a:endParaRPr lang="ru-RU" b="1" dirty="0"/>
        </a:p>
      </dgm:t>
    </dgm:pt>
    <dgm:pt modelId="{5840431B-986E-4473-B0C3-861695265F2C}" type="parTrans" cxnId="{2571F9AA-6EF8-45D5-8FF0-1527831BA8E3}">
      <dgm:prSet/>
      <dgm:spPr/>
      <dgm:t>
        <a:bodyPr/>
        <a:lstStyle/>
        <a:p>
          <a:endParaRPr lang="ru-RU"/>
        </a:p>
      </dgm:t>
    </dgm:pt>
    <dgm:pt modelId="{D36783F4-297A-414B-ADFE-984AD7D4030E}" type="sibTrans" cxnId="{2571F9AA-6EF8-45D5-8FF0-1527831BA8E3}">
      <dgm:prSet/>
      <dgm:spPr/>
      <dgm:t>
        <a:bodyPr/>
        <a:lstStyle/>
        <a:p>
          <a:endParaRPr lang="ru-RU"/>
        </a:p>
      </dgm:t>
    </dgm:pt>
    <dgm:pt modelId="{AB23AD9D-0A81-43C6-88AE-2995CBF3DD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использование справочной литературы, библиографических справочников, аннотаций;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8175B56E-C1A4-4F5B-8660-3895C5656952}" type="parTrans" cxnId="{96ADA10C-EB7A-4F2A-830D-77FE25EECE17}">
      <dgm:prSet/>
      <dgm:spPr/>
      <dgm:t>
        <a:bodyPr/>
        <a:lstStyle/>
        <a:p>
          <a:endParaRPr lang="ru-RU"/>
        </a:p>
      </dgm:t>
    </dgm:pt>
    <dgm:pt modelId="{E6B3559F-CBD5-4C4D-98E4-D84184342A42}" type="sibTrans" cxnId="{96ADA10C-EB7A-4F2A-830D-77FE25EECE17}">
      <dgm:prSet/>
      <dgm:spPr/>
      <dgm:t>
        <a:bodyPr/>
        <a:lstStyle/>
        <a:p>
          <a:endParaRPr lang="ru-RU"/>
        </a:p>
      </dgm:t>
    </dgm:pt>
    <dgm:pt modelId="{00582F01-A6EF-4090-896F-F31869900F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использование телекоммуникационных технологий, в т.ч. Интернета, как источника информации;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126E1B5C-C403-4676-A7D5-2E939DB17B8A}" type="parTrans" cxnId="{D6BA93F0-A97C-4560-9ACC-027F7D57D9EC}">
      <dgm:prSet/>
      <dgm:spPr/>
      <dgm:t>
        <a:bodyPr/>
        <a:lstStyle/>
        <a:p>
          <a:endParaRPr lang="ru-RU"/>
        </a:p>
      </dgm:t>
    </dgm:pt>
    <dgm:pt modelId="{9AE91569-48E0-4056-8836-1C8869CEBE2C}" type="sibTrans" cxnId="{D6BA93F0-A97C-4560-9ACC-027F7D57D9EC}">
      <dgm:prSet/>
      <dgm:spPr/>
      <dgm:t>
        <a:bodyPr/>
        <a:lstStyle/>
        <a:p>
          <a:endParaRPr lang="ru-RU"/>
        </a:p>
      </dgm:t>
    </dgm:pt>
    <dgm:pt modelId="{78C4AB84-87B2-4B3C-BEDB-F42C5004EC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осознанно и бегло читать различные тексты; 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56607A6F-6305-4532-B722-17CEBF4D30BA}" type="sibTrans" cxnId="{111A2E94-63D3-48BE-83DA-FBCBF8DC12FF}">
      <dgm:prSet/>
      <dgm:spPr/>
      <dgm:t>
        <a:bodyPr/>
        <a:lstStyle/>
        <a:p>
          <a:endParaRPr lang="ru-RU"/>
        </a:p>
      </dgm:t>
    </dgm:pt>
    <dgm:pt modelId="{F609D4E4-9E6A-422E-83C5-165344510A6E}" type="parTrans" cxnId="{111A2E94-63D3-48BE-83DA-FBCBF8DC12FF}">
      <dgm:prSet/>
      <dgm:spPr/>
      <dgm:t>
        <a:bodyPr/>
        <a:lstStyle/>
        <a:p>
          <a:endParaRPr lang="ru-RU"/>
        </a:p>
      </dgm:t>
    </dgm:pt>
    <dgm:pt modelId="{0399DC77-AE3D-4185-9634-EBEDD0227908}">
      <dgm:prSet phldrT="[Текст]" custT="1"/>
      <dgm:spPr/>
      <dgm:t>
        <a:bodyPr/>
        <a:lstStyle/>
        <a:p>
          <a:r>
            <a:rPr lang="ru-RU" sz="2000" b="1" dirty="0" smtClean="0"/>
            <a:t>Умения, обеспечивающие понимание информации</a:t>
          </a:r>
          <a:endParaRPr lang="ru-RU" sz="2000" dirty="0"/>
        </a:p>
      </dgm:t>
    </dgm:pt>
    <dgm:pt modelId="{05787296-2427-48CB-9547-30C095CF2027}" type="sibTrans" cxnId="{70D70800-1843-4EF5-9F86-0A2E9C2063F9}">
      <dgm:prSet/>
      <dgm:spPr/>
      <dgm:t>
        <a:bodyPr/>
        <a:lstStyle/>
        <a:p>
          <a:endParaRPr lang="ru-RU"/>
        </a:p>
      </dgm:t>
    </dgm:pt>
    <dgm:pt modelId="{46842DF5-39A8-4FF5-A6EA-D2D848120701}" type="parTrans" cxnId="{70D70800-1843-4EF5-9F86-0A2E9C2063F9}">
      <dgm:prSet/>
      <dgm:spPr/>
      <dgm:t>
        <a:bodyPr/>
        <a:lstStyle/>
        <a:p>
          <a:endParaRPr lang="ru-RU"/>
        </a:p>
      </dgm:t>
    </dgm:pt>
    <dgm:pt modelId="{3D7104C3-CB7A-40AC-8BB9-BC0F755413BF}">
      <dgm:prSet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адекватно воспринимать письменную речь; 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D574A46C-0C0D-480F-AD5B-9A76050DAC76}" type="parTrans" cxnId="{3D5FACE8-27E8-492A-9216-FCA9AE0B9EE8}">
      <dgm:prSet/>
      <dgm:spPr/>
      <dgm:t>
        <a:bodyPr/>
        <a:lstStyle/>
        <a:p>
          <a:endParaRPr lang="ru-RU"/>
        </a:p>
      </dgm:t>
    </dgm:pt>
    <dgm:pt modelId="{7FDBB16B-35AF-45E3-9605-276F307BD4C3}" type="sibTrans" cxnId="{3D5FACE8-27E8-492A-9216-FCA9AE0B9EE8}">
      <dgm:prSet/>
      <dgm:spPr/>
      <dgm:t>
        <a:bodyPr/>
        <a:lstStyle/>
        <a:p>
          <a:endParaRPr lang="ru-RU"/>
        </a:p>
      </dgm:t>
    </dgm:pt>
    <dgm:pt modelId="{9E4CF66D-552C-45F1-9780-ABE064F5307F}">
      <dgm:prSet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адекватно воспринимать устную речь 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90080990-39CD-4FD6-8374-2EAFE35A6E85}" type="parTrans" cxnId="{38F567D8-0870-458F-9425-C38219713B40}">
      <dgm:prSet/>
      <dgm:spPr/>
      <dgm:t>
        <a:bodyPr/>
        <a:lstStyle/>
        <a:p>
          <a:endParaRPr lang="ru-RU"/>
        </a:p>
      </dgm:t>
    </dgm:pt>
    <dgm:pt modelId="{6F06BFE6-226A-469C-87A9-F8F9F0F4097B}" type="sibTrans" cxnId="{38F567D8-0870-458F-9425-C38219713B40}">
      <dgm:prSet/>
      <dgm:spPr/>
      <dgm:t>
        <a:bodyPr/>
        <a:lstStyle/>
        <a:p>
          <a:endParaRPr lang="ru-RU"/>
        </a:p>
      </dgm:t>
    </dgm:pt>
    <dgm:pt modelId="{3E940CA8-EF97-4FE4-87AF-1CC47AB49EA2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приводить примеры, формулировать выводы, подбирать аргументы;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5482965-8BDD-4B99-A840-FE66E6E1B016}" type="parTrans" cxnId="{25B4477C-5EC4-470C-8F80-7969EA10CC0C}">
      <dgm:prSet/>
      <dgm:spPr/>
      <dgm:t>
        <a:bodyPr/>
        <a:lstStyle/>
        <a:p>
          <a:endParaRPr lang="ru-RU"/>
        </a:p>
      </dgm:t>
    </dgm:pt>
    <dgm:pt modelId="{C05DA296-0CFD-452B-8EBC-E872F6FB9216}" type="sibTrans" cxnId="{25B4477C-5EC4-470C-8F80-7969EA10CC0C}">
      <dgm:prSet/>
      <dgm:spPr/>
      <dgm:t>
        <a:bodyPr/>
        <a:lstStyle/>
        <a:p>
          <a:endParaRPr lang="ru-RU"/>
        </a:p>
      </dgm:t>
    </dgm:pt>
    <dgm:pt modelId="{0E366DED-A17E-4E43-B141-61298F536725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создавать письменные высказывания, адекватно передающие прослушанную или прочитанную информацию;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4164B000-6E06-409D-82C7-79001C34D8F0}" type="parTrans" cxnId="{875EC252-2D85-4553-A4D0-B290A94DB122}">
      <dgm:prSet/>
      <dgm:spPr/>
      <dgm:t>
        <a:bodyPr/>
        <a:lstStyle/>
        <a:p>
          <a:endParaRPr lang="ru-RU"/>
        </a:p>
      </dgm:t>
    </dgm:pt>
    <dgm:pt modelId="{2564BC6C-2FD4-41DC-A7C9-360ED3BD2EAC}" type="sibTrans" cxnId="{875EC252-2D85-4553-A4D0-B290A94DB122}">
      <dgm:prSet/>
      <dgm:spPr/>
      <dgm:t>
        <a:bodyPr/>
        <a:lstStyle/>
        <a:p>
          <a:endParaRPr lang="ru-RU"/>
        </a:p>
      </dgm:t>
    </dgm:pt>
    <dgm:pt modelId="{02F44161-3A62-48BE-8AE8-C681948CE43B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передавать содержание текста в сжатом или развернутом виде;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9F7DBA3E-3296-4214-A578-F98D9A27F823}" type="parTrans" cxnId="{753766E4-C804-44C4-AE4C-B337285EF940}">
      <dgm:prSet/>
      <dgm:spPr/>
      <dgm:t>
        <a:bodyPr/>
        <a:lstStyle/>
        <a:p>
          <a:endParaRPr lang="ru-RU"/>
        </a:p>
      </dgm:t>
    </dgm:pt>
    <dgm:pt modelId="{3515FDCD-5213-4CFB-A701-65020A8ADD76}" type="sibTrans" cxnId="{753766E4-C804-44C4-AE4C-B337285EF940}">
      <dgm:prSet/>
      <dgm:spPr/>
      <dgm:t>
        <a:bodyPr/>
        <a:lstStyle/>
        <a:p>
          <a:endParaRPr lang="ru-RU"/>
        </a:p>
      </dgm:t>
    </dgm:pt>
    <dgm:pt modelId="{2E53E1CB-5F88-481D-ACBB-1FD0B2D81BBC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владеть монологической и диалогической речью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052A549F-6DC6-4E83-B38D-764382CECFC7}" type="parTrans" cxnId="{A8FC3BB2-BF92-47BD-8DB2-F9C04CA8E829}">
      <dgm:prSet/>
      <dgm:spPr/>
      <dgm:t>
        <a:bodyPr/>
        <a:lstStyle/>
        <a:p>
          <a:endParaRPr lang="ru-RU"/>
        </a:p>
      </dgm:t>
    </dgm:pt>
    <dgm:pt modelId="{1C86A886-4111-44FF-9292-F8C27248A254}" type="sibTrans" cxnId="{A8FC3BB2-BF92-47BD-8DB2-F9C04CA8E829}">
      <dgm:prSet/>
      <dgm:spPr/>
      <dgm:t>
        <a:bodyPr/>
        <a:lstStyle/>
        <a:p>
          <a:endParaRPr lang="ru-RU"/>
        </a:p>
      </dgm:t>
    </dgm:pt>
    <dgm:pt modelId="{DA77922B-00C6-4B3D-9B6B-1C52F7B321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владение способами хранения информации;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BE06D49-6A5F-43A7-AE10-2E017666451C}" type="parTrans" cxnId="{4B9B7945-80FE-4231-93A1-0AA5A2684E92}">
      <dgm:prSet/>
      <dgm:spPr/>
      <dgm:t>
        <a:bodyPr/>
        <a:lstStyle/>
        <a:p>
          <a:endParaRPr lang="ru-RU"/>
        </a:p>
      </dgm:t>
    </dgm:pt>
    <dgm:pt modelId="{6991300A-92EA-42DC-9395-9070388DA771}" type="sibTrans" cxnId="{4B9B7945-80FE-4231-93A1-0AA5A2684E92}">
      <dgm:prSet/>
      <dgm:spPr/>
      <dgm:t>
        <a:bodyPr/>
        <a:lstStyle/>
        <a:p>
          <a:endParaRPr lang="ru-RU"/>
        </a:p>
      </dgm:t>
    </dgm:pt>
    <dgm:pt modelId="{7BC5181F-69AB-4BE2-B25E-6FD66620755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систематизация источников информации в определенном порядке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5F7E180A-9472-448F-8D72-067CC8CB054A}" type="parTrans" cxnId="{7F169FBD-C4F6-440E-BFE6-30F0DA7169D4}">
      <dgm:prSet/>
      <dgm:spPr/>
      <dgm:t>
        <a:bodyPr/>
        <a:lstStyle/>
        <a:p>
          <a:endParaRPr lang="ru-RU"/>
        </a:p>
      </dgm:t>
    </dgm:pt>
    <dgm:pt modelId="{3FD6B41A-CB83-4E6C-9B3B-CA222E1600FF}" type="sibTrans" cxnId="{7F169FBD-C4F6-440E-BFE6-30F0DA7169D4}">
      <dgm:prSet/>
      <dgm:spPr/>
      <dgm:t>
        <a:bodyPr/>
        <a:lstStyle/>
        <a:p>
          <a:endParaRPr lang="ru-RU"/>
        </a:p>
      </dgm:t>
    </dgm:pt>
    <dgm:pt modelId="{FE0DE183-7E4F-431C-BB8B-4F7740CCD2EB}" type="pres">
      <dgm:prSet presAssocID="{96EE6916-2786-4018-AA4D-098E80AD80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F8236-307E-41B9-974E-6604FEEE4A31}" type="pres">
      <dgm:prSet presAssocID="{0399DC77-AE3D-4185-9634-EBEDD0227908}" presName="composite" presStyleCnt="0"/>
      <dgm:spPr/>
    </dgm:pt>
    <dgm:pt modelId="{E120E0BF-42E8-4184-A728-83D1429D54E9}" type="pres">
      <dgm:prSet presAssocID="{0399DC77-AE3D-4185-9634-EBEDD02279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3B6F1-CF30-475F-9B61-52303D18C977}" type="pres">
      <dgm:prSet presAssocID="{0399DC77-AE3D-4185-9634-EBEDD02279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FCA2-3A46-4D88-BD4C-FE9B29A75BD4}" type="pres">
      <dgm:prSet presAssocID="{05787296-2427-48CB-9547-30C095CF2027}" presName="space" presStyleCnt="0"/>
      <dgm:spPr/>
    </dgm:pt>
    <dgm:pt modelId="{DE656E32-2D05-47BC-820F-53DFB8A38AB8}" type="pres">
      <dgm:prSet presAssocID="{D4596D52-8E17-4EF4-B06A-4D752069FE4E}" presName="composite" presStyleCnt="0"/>
      <dgm:spPr/>
    </dgm:pt>
    <dgm:pt modelId="{336B3E0D-F59F-4AE4-AEF5-8FB19223F7B9}" type="pres">
      <dgm:prSet presAssocID="{D4596D52-8E17-4EF4-B06A-4D752069FE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2CFDF-49DB-4BA6-A453-F2CF757BCF3E}" type="pres">
      <dgm:prSet presAssocID="{D4596D52-8E17-4EF4-B06A-4D752069FE4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F97E1-7B3B-468C-B77F-AA74EE157D70}" type="pres">
      <dgm:prSet presAssocID="{864D8185-0FDD-4C16-B50E-30B10B635EFB}" presName="space" presStyleCnt="0"/>
      <dgm:spPr/>
    </dgm:pt>
    <dgm:pt modelId="{CAAC1C9E-C633-41A6-8484-3E8BA7CD17EE}" type="pres">
      <dgm:prSet presAssocID="{D0BE842F-200E-4207-9A3E-758E18AC96A5}" presName="composite" presStyleCnt="0"/>
      <dgm:spPr/>
    </dgm:pt>
    <dgm:pt modelId="{19D1C577-11CF-4C9D-99FF-2B967E324517}" type="pres">
      <dgm:prSet presAssocID="{D0BE842F-200E-4207-9A3E-758E18AC96A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BE55-EA50-4691-9B46-9AA3BE7668FA}" type="pres">
      <dgm:prSet presAssocID="{D0BE842F-200E-4207-9A3E-758E18AC96A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DF84D-EAA6-442B-9CA9-3B6BDB5038F4}" type="presOf" srcId="{DA77922B-00C6-4B3D-9B6B-1C52F7B321A5}" destId="{D855BE55-EA50-4691-9B46-9AA3BE7668FA}" srcOrd="0" destOrd="2" presId="urn:microsoft.com/office/officeart/2005/8/layout/hList1"/>
    <dgm:cxn modelId="{753766E4-C804-44C4-AE4C-B337285EF940}" srcId="{D4596D52-8E17-4EF4-B06A-4D752069FE4E}" destId="{02F44161-3A62-48BE-8AE8-C681948CE43B}" srcOrd="3" destOrd="0" parTransId="{9F7DBA3E-3296-4214-A578-F98D9A27F823}" sibTransId="{3515FDCD-5213-4CFB-A701-65020A8ADD76}"/>
    <dgm:cxn modelId="{DB455DB0-1A75-46F3-B87A-B6D8C5E315C2}" type="presOf" srcId="{2E53E1CB-5F88-481D-ACBB-1FD0B2D81BBC}" destId="{A292CFDF-49DB-4BA6-A453-F2CF757BCF3E}" srcOrd="0" destOrd="4" presId="urn:microsoft.com/office/officeart/2005/8/layout/hList1"/>
    <dgm:cxn modelId="{B6C482C0-1F4F-4A1A-B032-08E1CEAED79F}" type="presOf" srcId="{3E940CA8-EF97-4FE4-87AF-1CC47AB49EA2}" destId="{A292CFDF-49DB-4BA6-A453-F2CF757BCF3E}" srcOrd="0" destOrd="1" presId="urn:microsoft.com/office/officeart/2005/8/layout/hList1"/>
    <dgm:cxn modelId="{50F4C0F6-BC08-42C8-8A6C-3A2BDE52069B}" type="presOf" srcId="{78C4AB84-87B2-4B3C-BEDB-F42C5004EC47}" destId="{44A3B6F1-CF30-475F-9B61-52303D18C977}" srcOrd="0" destOrd="0" presId="urn:microsoft.com/office/officeart/2005/8/layout/hList1"/>
    <dgm:cxn modelId="{A7BE22B6-B2CD-48E1-A1A0-E2C53C049D2C}" type="presOf" srcId="{0399DC77-AE3D-4185-9634-EBEDD0227908}" destId="{E120E0BF-42E8-4184-A728-83D1429D54E9}" srcOrd="0" destOrd="0" presId="urn:microsoft.com/office/officeart/2005/8/layout/hList1"/>
    <dgm:cxn modelId="{38F567D8-0870-458F-9425-C38219713B40}" srcId="{0399DC77-AE3D-4185-9634-EBEDD0227908}" destId="{9E4CF66D-552C-45F1-9780-ABE064F5307F}" srcOrd="2" destOrd="0" parTransId="{90080990-39CD-4FD6-8374-2EAFE35A6E85}" sibTransId="{6F06BFE6-226A-469C-87A9-F8F9F0F4097B}"/>
    <dgm:cxn modelId="{B0B91687-E910-43DC-BF71-108AAA4D0B04}" type="presOf" srcId="{3D7104C3-CB7A-40AC-8BB9-BC0F755413BF}" destId="{44A3B6F1-CF30-475F-9B61-52303D18C977}" srcOrd="0" destOrd="1" presId="urn:microsoft.com/office/officeart/2005/8/layout/hList1"/>
    <dgm:cxn modelId="{8D4D3CE6-140D-4E39-B4FC-C24DCFD17C34}" type="presOf" srcId="{02F44161-3A62-48BE-8AE8-C681948CE43B}" destId="{A292CFDF-49DB-4BA6-A453-F2CF757BCF3E}" srcOrd="0" destOrd="3" presId="urn:microsoft.com/office/officeart/2005/8/layout/hList1"/>
    <dgm:cxn modelId="{A8FC3BB2-BF92-47BD-8DB2-F9C04CA8E829}" srcId="{D4596D52-8E17-4EF4-B06A-4D752069FE4E}" destId="{2E53E1CB-5F88-481D-ACBB-1FD0B2D81BBC}" srcOrd="4" destOrd="0" parTransId="{052A549F-6DC6-4E83-B38D-764382CECFC7}" sibTransId="{1C86A886-4111-44FF-9292-F8C27248A254}"/>
    <dgm:cxn modelId="{875EC252-2D85-4553-A4D0-B290A94DB122}" srcId="{D4596D52-8E17-4EF4-B06A-4D752069FE4E}" destId="{0E366DED-A17E-4E43-B141-61298F536725}" srcOrd="2" destOrd="0" parTransId="{4164B000-6E06-409D-82C7-79001C34D8F0}" sibTransId="{2564BC6C-2FD4-41DC-A7C9-360ED3BD2EAC}"/>
    <dgm:cxn modelId="{CF38F8C7-BA3F-4FEA-A80C-D21519EB271B}" type="presOf" srcId="{7BC5181F-69AB-4BE2-B25E-6FD666207555}" destId="{D855BE55-EA50-4691-9B46-9AA3BE7668FA}" srcOrd="0" destOrd="3" presId="urn:microsoft.com/office/officeart/2005/8/layout/hList1"/>
    <dgm:cxn modelId="{D6BA93F0-A97C-4560-9ACC-027F7D57D9EC}" srcId="{D0BE842F-200E-4207-9A3E-758E18AC96A5}" destId="{00582F01-A6EF-4090-896F-F31869900FC1}" srcOrd="1" destOrd="0" parTransId="{126E1B5C-C403-4676-A7D5-2E939DB17B8A}" sibTransId="{9AE91569-48E0-4056-8836-1C8869CEBE2C}"/>
    <dgm:cxn modelId="{057143E2-9ED7-4B61-B813-7F19821DE2DC}" type="presOf" srcId="{D0BE842F-200E-4207-9A3E-758E18AC96A5}" destId="{19D1C577-11CF-4C9D-99FF-2B967E324517}" srcOrd="0" destOrd="0" presId="urn:microsoft.com/office/officeart/2005/8/layout/hList1"/>
    <dgm:cxn modelId="{33874B33-DCED-42C8-9EA4-37DE00619E24}" type="presOf" srcId="{0E366DED-A17E-4E43-B141-61298F536725}" destId="{A292CFDF-49DB-4BA6-A453-F2CF757BCF3E}" srcOrd="0" destOrd="2" presId="urn:microsoft.com/office/officeart/2005/8/layout/hList1"/>
    <dgm:cxn modelId="{70D70800-1843-4EF5-9F86-0A2E9C2063F9}" srcId="{96EE6916-2786-4018-AA4D-098E80AD8006}" destId="{0399DC77-AE3D-4185-9634-EBEDD0227908}" srcOrd="0" destOrd="0" parTransId="{46842DF5-39A8-4FF5-A6EA-D2D848120701}" sibTransId="{05787296-2427-48CB-9547-30C095CF2027}"/>
    <dgm:cxn modelId="{AF9ADEC2-8DDE-4455-B677-0317202CCDA3}" type="presOf" srcId="{00582F01-A6EF-4090-896F-F31869900FC1}" destId="{D855BE55-EA50-4691-9B46-9AA3BE7668FA}" srcOrd="0" destOrd="1" presId="urn:microsoft.com/office/officeart/2005/8/layout/hList1"/>
    <dgm:cxn modelId="{58EAF45E-0A0F-4CE8-9593-BECB39014CAC}" type="presOf" srcId="{3313793C-10FA-48BA-8E84-B566F63A1774}" destId="{A292CFDF-49DB-4BA6-A453-F2CF757BCF3E}" srcOrd="0" destOrd="0" presId="urn:microsoft.com/office/officeart/2005/8/layout/hList1"/>
    <dgm:cxn modelId="{DC1950A5-5AE8-4E54-AEB7-7524F400740E}" srcId="{D4596D52-8E17-4EF4-B06A-4D752069FE4E}" destId="{3313793C-10FA-48BA-8E84-B566F63A1774}" srcOrd="0" destOrd="0" parTransId="{670F4971-0EBF-4CF4-8C27-859C3EDF0AFB}" sibTransId="{94A70409-BEEA-46CA-B2AF-A87631016350}"/>
    <dgm:cxn modelId="{3D5FACE8-27E8-492A-9216-FCA9AE0B9EE8}" srcId="{0399DC77-AE3D-4185-9634-EBEDD0227908}" destId="{3D7104C3-CB7A-40AC-8BB9-BC0F755413BF}" srcOrd="1" destOrd="0" parTransId="{D574A46C-0C0D-480F-AD5B-9A76050DAC76}" sibTransId="{7FDBB16B-35AF-45E3-9605-276F307BD4C3}"/>
    <dgm:cxn modelId="{25B4477C-5EC4-470C-8F80-7969EA10CC0C}" srcId="{D4596D52-8E17-4EF4-B06A-4D752069FE4E}" destId="{3E940CA8-EF97-4FE4-87AF-1CC47AB49EA2}" srcOrd="1" destOrd="0" parTransId="{35482965-8BDD-4B99-A840-FE66E6E1B016}" sibTransId="{C05DA296-0CFD-452B-8EBC-E872F6FB9216}"/>
    <dgm:cxn modelId="{7F169FBD-C4F6-440E-BFE6-30F0DA7169D4}" srcId="{D0BE842F-200E-4207-9A3E-758E18AC96A5}" destId="{7BC5181F-69AB-4BE2-B25E-6FD666207555}" srcOrd="3" destOrd="0" parTransId="{5F7E180A-9472-448F-8D72-067CC8CB054A}" sibTransId="{3FD6B41A-CB83-4E6C-9B3B-CA222E1600FF}"/>
    <dgm:cxn modelId="{9C45FB86-6B83-462C-9077-9CF30888FB43}" type="presOf" srcId="{AB23AD9D-0A81-43C6-88AE-2995CBF3DDCB}" destId="{D855BE55-EA50-4691-9B46-9AA3BE7668FA}" srcOrd="0" destOrd="0" presId="urn:microsoft.com/office/officeart/2005/8/layout/hList1"/>
    <dgm:cxn modelId="{95F8122B-CC06-45AD-A9F4-C9CA8CADE42C}" type="presOf" srcId="{D4596D52-8E17-4EF4-B06A-4D752069FE4E}" destId="{336B3E0D-F59F-4AE4-AEF5-8FB19223F7B9}" srcOrd="0" destOrd="0" presId="urn:microsoft.com/office/officeart/2005/8/layout/hList1"/>
    <dgm:cxn modelId="{111A2E94-63D3-48BE-83DA-FBCBF8DC12FF}" srcId="{0399DC77-AE3D-4185-9634-EBEDD0227908}" destId="{78C4AB84-87B2-4B3C-BEDB-F42C5004EC47}" srcOrd="0" destOrd="0" parTransId="{F609D4E4-9E6A-422E-83C5-165344510A6E}" sibTransId="{56607A6F-6305-4532-B722-17CEBF4D30BA}"/>
    <dgm:cxn modelId="{AEC28C72-3623-4E01-BDD3-F1C8ADDB5BF3}" srcId="{96EE6916-2786-4018-AA4D-098E80AD8006}" destId="{D4596D52-8E17-4EF4-B06A-4D752069FE4E}" srcOrd="1" destOrd="0" parTransId="{0E15A468-82BF-4E31-AE25-39E4DCE349B9}" sibTransId="{864D8185-0FDD-4C16-B50E-30B10B635EFB}"/>
    <dgm:cxn modelId="{96ADA10C-EB7A-4F2A-830D-77FE25EECE17}" srcId="{D0BE842F-200E-4207-9A3E-758E18AC96A5}" destId="{AB23AD9D-0A81-43C6-88AE-2995CBF3DDCB}" srcOrd="0" destOrd="0" parTransId="{8175B56E-C1A4-4F5B-8660-3895C5656952}" sibTransId="{E6B3559F-CBD5-4C4D-98E4-D84184342A42}"/>
    <dgm:cxn modelId="{2571F9AA-6EF8-45D5-8FF0-1527831BA8E3}" srcId="{96EE6916-2786-4018-AA4D-098E80AD8006}" destId="{D0BE842F-200E-4207-9A3E-758E18AC96A5}" srcOrd="2" destOrd="0" parTransId="{5840431B-986E-4473-B0C3-861695265F2C}" sibTransId="{D36783F4-297A-414B-ADFE-984AD7D4030E}"/>
    <dgm:cxn modelId="{3A559D4D-7311-4951-8096-566125D43A9C}" type="presOf" srcId="{96EE6916-2786-4018-AA4D-098E80AD8006}" destId="{FE0DE183-7E4F-431C-BB8B-4F7740CCD2EB}" srcOrd="0" destOrd="0" presId="urn:microsoft.com/office/officeart/2005/8/layout/hList1"/>
    <dgm:cxn modelId="{9C26CA1B-A92A-47AB-A2C2-A0643FBA1DA3}" type="presOf" srcId="{9E4CF66D-552C-45F1-9780-ABE064F5307F}" destId="{44A3B6F1-CF30-475F-9B61-52303D18C977}" srcOrd="0" destOrd="2" presId="urn:microsoft.com/office/officeart/2005/8/layout/hList1"/>
    <dgm:cxn modelId="{4B9B7945-80FE-4231-93A1-0AA5A2684E92}" srcId="{D0BE842F-200E-4207-9A3E-758E18AC96A5}" destId="{DA77922B-00C6-4B3D-9B6B-1C52F7B321A5}" srcOrd="2" destOrd="0" parTransId="{3BE06D49-6A5F-43A7-AE10-2E017666451C}" sibTransId="{6991300A-92EA-42DC-9395-9070388DA771}"/>
    <dgm:cxn modelId="{98D97767-9394-41A5-9DAC-8ADE99D2EA56}" type="presParOf" srcId="{FE0DE183-7E4F-431C-BB8B-4F7740CCD2EB}" destId="{C65F8236-307E-41B9-974E-6604FEEE4A31}" srcOrd="0" destOrd="0" presId="urn:microsoft.com/office/officeart/2005/8/layout/hList1"/>
    <dgm:cxn modelId="{23C4713C-F69B-44E1-AE2D-C5AA3ADA8BB3}" type="presParOf" srcId="{C65F8236-307E-41B9-974E-6604FEEE4A31}" destId="{E120E0BF-42E8-4184-A728-83D1429D54E9}" srcOrd="0" destOrd="0" presId="urn:microsoft.com/office/officeart/2005/8/layout/hList1"/>
    <dgm:cxn modelId="{6FF1BE59-97A4-411E-9FB3-0B367D9D0B14}" type="presParOf" srcId="{C65F8236-307E-41B9-974E-6604FEEE4A31}" destId="{44A3B6F1-CF30-475F-9B61-52303D18C977}" srcOrd="1" destOrd="0" presId="urn:microsoft.com/office/officeart/2005/8/layout/hList1"/>
    <dgm:cxn modelId="{D48E6F7E-17DF-4C9D-B554-FCE10C623F60}" type="presParOf" srcId="{FE0DE183-7E4F-431C-BB8B-4F7740CCD2EB}" destId="{E0C8FCA2-3A46-4D88-BD4C-FE9B29A75BD4}" srcOrd="1" destOrd="0" presId="urn:microsoft.com/office/officeart/2005/8/layout/hList1"/>
    <dgm:cxn modelId="{628044D1-424B-41A2-AA7E-D9AD970FBA62}" type="presParOf" srcId="{FE0DE183-7E4F-431C-BB8B-4F7740CCD2EB}" destId="{DE656E32-2D05-47BC-820F-53DFB8A38AB8}" srcOrd="2" destOrd="0" presId="urn:microsoft.com/office/officeart/2005/8/layout/hList1"/>
    <dgm:cxn modelId="{8EB582F0-4B56-4544-9A17-A724C03F4689}" type="presParOf" srcId="{DE656E32-2D05-47BC-820F-53DFB8A38AB8}" destId="{336B3E0D-F59F-4AE4-AEF5-8FB19223F7B9}" srcOrd="0" destOrd="0" presId="urn:microsoft.com/office/officeart/2005/8/layout/hList1"/>
    <dgm:cxn modelId="{3C46F166-D0F3-464E-8985-F6BD437D0F75}" type="presParOf" srcId="{DE656E32-2D05-47BC-820F-53DFB8A38AB8}" destId="{A292CFDF-49DB-4BA6-A453-F2CF757BCF3E}" srcOrd="1" destOrd="0" presId="urn:microsoft.com/office/officeart/2005/8/layout/hList1"/>
    <dgm:cxn modelId="{7CCC840B-CAC6-47D0-B34C-734026D02619}" type="presParOf" srcId="{FE0DE183-7E4F-431C-BB8B-4F7740CCD2EB}" destId="{143F97E1-7B3B-468C-B77F-AA74EE157D70}" srcOrd="3" destOrd="0" presId="urn:microsoft.com/office/officeart/2005/8/layout/hList1"/>
    <dgm:cxn modelId="{FF5C30FB-06E5-484F-A0FB-A1EC8AD2490C}" type="presParOf" srcId="{FE0DE183-7E4F-431C-BB8B-4F7740CCD2EB}" destId="{CAAC1C9E-C633-41A6-8484-3E8BA7CD17EE}" srcOrd="4" destOrd="0" presId="urn:microsoft.com/office/officeart/2005/8/layout/hList1"/>
    <dgm:cxn modelId="{2389192E-E898-40DF-89C2-211FF605C122}" type="presParOf" srcId="{CAAC1C9E-C633-41A6-8484-3E8BA7CD17EE}" destId="{19D1C577-11CF-4C9D-99FF-2B967E324517}" srcOrd="0" destOrd="0" presId="urn:microsoft.com/office/officeart/2005/8/layout/hList1"/>
    <dgm:cxn modelId="{6B44B791-1403-4C5F-914E-A2FC0535AF65}" type="presParOf" srcId="{CAAC1C9E-C633-41A6-8484-3E8BA7CD17EE}" destId="{D855BE55-EA50-4691-9B46-9AA3BE7668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0E0BF-42E8-4184-A728-83D1429D54E9}">
      <dsp:nvSpPr>
        <dsp:cNvPr id="0" name=""/>
        <dsp:cNvSpPr/>
      </dsp:nvSpPr>
      <dsp:spPr>
        <a:xfrm>
          <a:off x="3714" y="6833"/>
          <a:ext cx="3621881" cy="1017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Умения, обеспечивающие понимание информации</a:t>
          </a:r>
          <a:endParaRPr lang="ru-RU" sz="2000" kern="1200" dirty="0"/>
        </a:p>
      </dsp:txBody>
      <dsp:txXfrm>
        <a:off x="3714" y="6833"/>
        <a:ext cx="3621881" cy="1017192"/>
      </dsp:txXfrm>
    </dsp:sp>
    <dsp:sp modelId="{44A3B6F1-CF30-475F-9B61-52303D18C977}">
      <dsp:nvSpPr>
        <dsp:cNvPr id="0" name=""/>
        <dsp:cNvSpPr/>
      </dsp:nvSpPr>
      <dsp:spPr>
        <a:xfrm>
          <a:off x="3714" y="1024026"/>
          <a:ext cx="3621881" cy="46476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2">
                  <a:lumMod val="50000"/>
                </a:schemeClr>
              </a:solidFill>
            </a:rPr>
            <a:t>осознанно и бегло читать различные тексты; </a:t>
          </a:r>
          <a:endParaRPr lang="ru-RU" sz="24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2">
                  <a:lumMod val="50000"/>
                </a:schemeClr>
              </a:solidFill>
            </a:rPr>
            <a:t>адекватно воспринимать письменную речь; </a:t>
          </a:r>
          <a:endParaRPr lang="ru-RU" sz="24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2">
                  <a:lumMod val="50000"/>
                </a:schemeClr>
              </a:solidFill>
            </a:rPr>
            <a:t>адекватно воспринимать устную речь </a:t>
          </a:r>
          <a:endParaRPr lang="ru-RU" sz="2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714" y="1024026"/>
        <a:ext cx="3621881" cy="4647628"/>
      </dsp:txXfrm>
    </dsp:sp>
    <dsp:sp modelId="{336B3E0D-F59F-4AE4-AEF5-8FB19223F7B9}">
      <dsp:nvSpPr>
        <dsp:cNvPr id="0" name=""/>
        <dsp:cNvSpPr/>
      </dsp:nvSpPr>
      <dsp:spPr>
        <a:xfrm>
          <a:off x="4132659" y="6833"/>
          <a:ext cx="3621881" cy="1017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Умения, обеспечивающие изложение информации </a:t>
          </a:r>
          <a:endParaRPr lang="ru-RU" sz="2000" kern="1200" dirty="0"/>
        </a:p>
      </dsp:txBody>
      <dsp:txXfrm>
        <a:off x="4132659" y="6833"/>
        <a:ext cx="3621881" cy="1017192"/>
      </dsp:txXfrm>
    </dsp:sp>
    <dsp:sp modelId="{A292CFDF-49DB-4BA6-A453-F2CF757BCF3E}">
      <dsp:nvSpPr>
        <dsp:cNvPr id="0" name=""/>
        <dsp:cNvSpPr/>
      </dsp:nvSpPr>
      <dsp:spPr>
        <a:xfrm>
          <a:off x="4132659" y="1024026"/>
          <a:ext cx="3621881" cy="46476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составлять планы, тезисы, конспекты; 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приводить примеры, формулировать выводы, подбирать аргументы; 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создавать письменные высказывания, адекватно передающие прослушанную или прочитанную информацию; 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передавать содержание текста в сжатом или развернутом виде; 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владеть монологической и диалогической речью 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132659" y="1024026"/>
        <a:ext cx="3621881" cy="4647628"/>
      </dsp:txXfrm>
    </dsp:sp>
    <dsp:sp modelId="{19D1C577-11CF-4C9D-99FF-2B967E324517}">
      <dsp:nvSpPr>
        <dsp:cNvPr id="0" name=""/>
        <dsp:cNvSpPr/>
      </dsp:nvSpPr>
      <dsp:spPr>
        <a:xfrm>
          <a:off x="8261603" y="6833"/>
          <a:ext cx="3621881" cy="1017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Умения,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обеспечивающие подбор и переработку информации</a:t>
          </a:r>
          <a:endParaRPr lang="ru-RU" sz="1800" b="1" kern="1200" dirty="0"/>
        </a:p>
      </dsp:txBody>
      <dsp:txXfrm>
        <a:off x="8261603" y="6833"/>
        <a:ext cx="3621881" cy="1017192"/>
      </dsp:txXfrm>
    </dsp:sp>
    <dsp:sp modelId="{D855BE55-EA50-4691-9B46-9AA3BE7668FA}">
      <dsp:nvSpPr>
        <dsp:cNvPr id="0" name=""/>
        <dsp:cNvSpPr/>
      </dsp:nvSpPr>
      <dsp:spPr>
        <a:xfrm>
          <a:off x="8261603" y="1024026"/>
          <a:ext cx="3621881" cy="46476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использование справочной литературы, библиографических справочников, аннотаций;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использование телекоммуникационных технологий, в т.ч. Интернета, как источника информации;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владение способами хранения информации;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систематизация источников информации в определенном порядке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261603" y="1024026"/>
        <a:ext cx="3621881" cy="464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4D51-5923-4372-843E-410F7AF509C5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A7209-B85D-4D63-9598-4D78A93D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5B497-91AE-4B71-BE81-8D8C323440EA}" type="slidenum">
              <a:rPr lang="ru-RU"/>
              <a:pPr/>
              <a:t>8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857250"/>
            <a:ext cx="4114800" cy="23145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09AAF-D257-4037-960F-3E87FF86CCC7}" type="slidenum">
              <a:rPr lang="ru-RU"/>
              <a:pPr/>
              <a:t>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857250"/>
            <a:ext cx="4114800" cy="23145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8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ED41-CCF6-44F4-9CFE-B2D64003262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58-BE15-4EFF-AD07-8A66D9E2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75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8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7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7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8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918BC-F19A-4497-BFF2-835C473351DA}" type="datetimeFigureOut">
              <a:rPr lang="ru-RU" smtClean="0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D19F5-2E86-4B19-AC93-8F841EFC9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92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ED41-CCF6-44F4-9CFE-B2D640032627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58-BE15-4EFF-AD07-8A66D9E2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AB84-9F25-4A0F-A794-928360651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9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7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slovarozhegova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kreml.ru/museums-moscow-kremlin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566347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813335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5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8975" y="1143000"/>
            <a:ext cx="10259695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r>
              <a:rPr lang="ru-RU"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3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УНКЦИОНАЛЬН</a:t>
            </a:r>
            <a:r>
              <a:rPr lang="ru-RU" sz="3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АЯ</a:t>
            </a:r>
            <a:r>
              <a:rPr sz="3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3600" b="1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ГРАМОТНОСТ</a:t>
            </a:r>
            <a:r>
              <a:rPr lang="ru-RU"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36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ШКОЛЬНИКОВ</a:t>
            </a:r>
            <a:endParaRPr lang="ru-RU" sz="3600" b="1" spc="-4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endParaRPr lang="ru-RU" sz="3600" b="1" spc="-4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r>
              <a:rPr lang="ru-RU" sz="4400" b="1" dirty="0"/>
              <a:t>Формирование информационно – коммуникативных умений на </a:t>
            </a:r>
            <a:r>
              <a:rPr lang="ru-RU" sz="4400" b="1" dirty="0" smtClean="0"/>
              <a:t>уроках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endParaRPr lang="ru-RU" sz="4400" b="1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endParaRPr lang="ru-RU" sz="4400" b="1" dirty="0">
              <a:latin typeface="Times New Roman"/>
              <a:cs typeface="Times New Roman"/>
            </a:endParaRPr>
          </a:p>
          <a:p>
            <a:pPr marL="12065" marR="5080" algn="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Ветлугина Н.П. – учитель 1категории</a:t>
            </a:r>
          </a:p>
          <a:p>
            <a:pPr marL="12065" marR="5080" algn="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МБОУ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Змеиногорская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СОШ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№1»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4" y="6498179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0" y="273049"/>
                </a:moveTo>
                <a:lnTo>
                  <a:pt x="12181415" y="273049"/>
                </a:lnTo>
                <a:lnTo>
                  <a:pt x="12181415" y="0"/>
                </a:lnTo>
                <a:lnTo>
                  <a:pt x="0" y="0"/>
                </a:lnTo>
                <a:lnTo>
                  <a:pt x="0" y="27304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4" y="6764880"/>
            <a:ext cx="12181840" cy="12700"/>
          </a:xfrm>
          <a:custGeom>
            <a:avLst/>
            <a:gdLst/>
            <a:ahLst/>
            <a:cxnLst/>
            <a:rect l="l" t="t" r="r" b="b"/>
            <a:pathLst>
              <a:path w="12181840" h="12700">
                <a:moveTo>
                  <a:pt x="0" y="12700"/>
                </a:moveTo>
                <a:lnTo>
                  <a:pt x="12181415" y="12700"/>
                </a:lnTo>
                <a:lnTo>
                  <a:pt x="1218141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4" y="6498179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12181415" y="0"/>
                </a:moveTo>
                <a:lnTo>
                  <a:pt x="0" y="0"/>
                </a:lnTo>
                <a:lnTo>
                  <a:pt x="0" y="273049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8595" y="899261"/>
            <a:ext cx="66757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</a:rPr>
              <a:t>Приёмы </a:t>
            </a:r>
            <a:r>
              <a:rPr sz="4400" spc="-20" dirty="0">
                <a:solidFill>
                  <a:srgbClr val="001F5F"/>
                </a:solidFill>
              </a:rPr>
              <a:t>работы </a:t>
            </a:r>
            <a:r>
              <a:rPr sz="4400" dirty="0">
                <a:solidFill>
                  <a:srgbClr val="001F5F"/>
                </a:solidFill>
              </a:rPr>
              <a:t>с</a:t>
            </a:r>
            <a:r>
              <a:rPr sz="4400" spc="-45" dirty="0">
                <a:solidFill>
                  <a:srgbClr val="001F5F"/>
                </a:solidFill>
              </a:rPr>
              <a:t> </a:t>
            </a:r>
            <a:r>
              <a:rPr sz="4400" spc="-35" dirty="0">
                <a:solidFill>
                  <a:srgbClr val="001F5F"/>
                </a:solidFill>
              </a:rPr>
              <a:t>текстом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262471" y="1222630"/>
            <a:ext cx="2607056" cy="252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7101" y="2683600"/>
            <a:ext cx="3244343" cy="3663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5778" y="2329156"/>
            <a:ext cx="3533775" cy="437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51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521" y="610287"/>
            <a:ext cx="58781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Приёмы </a:t>
            </a:r>
            <a:r>
              <a:rPr sz="3600" spc="-5" dirty="0">
                <a:solidFill>
                  <a:srgbClr val="001F5F"/>
                </a:solidFill>
              </a:rPr>
              <a:t>осмысления</a:t>
            </a:r>
            <a:r>
              <a:rPr sz="3600" spc="-5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текста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41098" y="1266573"/>
            <a:ext cx="1115695" cy="5310505"/>
          </a:xfrm>
          <a:custGeom>
            <a:avLst/>
            <a:gdLst/>
            <a:ahLst/>
            <a:cxnLst/>
            <a:rect l="l" t="t" r="r" b="b"/>
            <a:pathLst>
              <a:path w="1115695" h="5310505">
                <a:moveTo>
                  <a:pt x="15290" y="0"/>
                </a:moveTo>
                <a:lnTo>
                  <a:pt x="49390" y="34533"/>
                </a:lnTo>
                <a:lnTo>
                  <a:pt x="82952" y="69395"/>
                </a:lnTo>
                <a:lnTo>
                  <a:pt x="115978" y="104580"/>
                </a:lnTo>
                <a:lnTo>
                  <a:pt x="148466" y="140083"/>
                </a:lnTo>
                <a:lnTo>
                  <a:pt x="180418" y="175899"/>
                </a:lnTo>
                <a:lnTo>
                  <a:pt x="211832" y="212022"/>
                </a:lnTo>
                <a:lnTo>
                  <a:pt x="242710" y="248448"/>
                </a:lnTo>
                <a:lnTo>
                  <a:pt x="273050" y="285171"/>
                </a:lnTo>
                <a:lnTo>
                  <a:pt x="302854" y="322186"/>
                </a:lnTo>
                <a:lnTo>
                  <a:pt x="332120" y="359487"/>
                </a:lnTo>
                <a:lnTo>
                  <a:pt x="360850" y="397070"/>
                </a:lnTo>
                <a:lnTo>
                  <a:pt x="389042" y="434930"/>
                </a:lnTo>
                <a:lnTo>
                  <a:pt x="416698" y="473060"/>
                </a:lnTo>
                <a:lnTo>
                  <a:pt x="443816" y="511457"/>
                </a:lnTo>
                <a:lnTo>
                  <a:pt x="470398" y="550114"/>
                </a:lnTo>
                <a:lnTo>
                  <a:pt x="496442" y="589027"/>
                </a:lnTo>
                <a:lnTo>
                  <a:pt x="521950" y="628189"/>
                </a:lnTo>
                <a:lnTo>
                  <a:pt x="546920" y="667597"/>
                </a:lnTo>
                <a:lnTo>
                  <a:pt x="571354" y="707245"/>
                </a:lnTo>
                <a:lnTo>
                  <a:pt x="595250" y="747127"/>
                </a:lnTo>
                <a:lnTo>
                  <a:pt x="618610" y="787239"/>
                </a:lnTo>
                <a:lnTo>
                  <a:pt x="641432" y="827575"/>
                </a:lnTo>
                <a:lnTo>
                  <a:pt x="663718" y="868129"/>
                </a:lnTo>
                <a:lnTo>
                  <a:pt x="685466" y="908898"/>
                </a:lnTo>
                <a:lnTo>
                  <a:pt x="706678" y="949875"/>
                </a:lnTo>
                <a:lnTo>
                  <a:pt x="727352" y="991055"/>
                </a:lnTo>
                <a:lnTo>
                  <a:pt x="747490" y="1032434"/>
                </a:lnTo>
                <a:lnTo>
                  <a:pt x="767090" y="1074005"/>
                </a:lnTo>
                <a:lnTo>
                  <a:pt x="786153" y="1115764"/>
                </a:lnTo>
                <a:lnTo>
                  <a:pt x="804680" y="1157706"/>
                </a:lnTo>
                <a:lnTo>
                  <a:pt x="822669" y="1199825"/>
                </a:lnTo>
                <a:lnTo>
                  <a:pt x="840122" y="1242116"/>
                </a:lnTo>
                <a:lnTo>
                  <a:pt x="857037" y="1284573"/>
                </a:lnTo>
                <a:lnTo>
                  <a:pt x="873416" y="1327193"/>
                </a:lnTo>
                <a:lnTo>
                  <a:pt x="889257" y="1369968"/>
                </a:lnTo>
                <a:lnTo>
                  <a:pt x="904562" y="1412895"/>
                </a:lnTo>
                <a:lnTo>
                  <a:pt x="919329" y="1455968"/>
                </a:lnTo>
                <a:lnTo>
                  <a:pt x="933560" y="1499182"/>
                </a:lnTo>
                <a:lnTo>
                  <a:pt x="947253" y="1542531"/>
                </a:lnTo>
                <a:lnTo>
                  <a:pt x="960410" y="1586011"/>
                </a:lnTo>
                <a:lnTo>
                  <a:pt x="973029" y="1629615"/>
                </a:lnTo>
                <a:lnTo>
                  <a:pt x="985112" y="1673340"/>
                </a:lnTo>
                <a:lnTo>
                  <a:pt x="996657" y="1717179"/>
                </a:lnTo>
                <a:lnTo>
                  <a:pt x="1007666" y="1761128"/>
                </a:lnTo>
                <a:lnTo>
                  <a:pt x="1018137" y="1805181"/>
                </a:lnTo>
                <a:lnTo>
                  <a:pt x="1028072" y="1849333"/>
                </a:lnTo>
                <a:lnTo>
                  <a:pt x="1037469" y="1893579"/>
                </a:lnTo>
                <a:lnTo>
                  <a:pt x="1046330" y="1937913"/>
                </a:lnTo>
                <a:lnTo>
                  <a:pt x="1054653" y="1982331"/>
                </a:lnTo>
                <a:lnTo>
                  <a:pt x="1062440" y="2026828"/>
                </a:lnTo>
                <a:lnTo>
                  <a:pt x="1069689" y="2071397"/>
                </a:lnTo>
                <a:lnTo>
                  <a:pt x="1076402" y="2116034"/>
                </a:lnTo>
                <a:lnTo>
                  <a:pt x="1082577" y="2160733"/>
                </a:lnTo>
                <a:lnTo>
                  <a:pt x="1088216" y="2205490"/>
                </a:lnTo>
                <a:lnTo>
                  <a:pt x="1093317" y="2250299"/>
                </a:lnTo>
                <a:lnTo>
                  <a:pt x="1097882" y="2295155"/>
                </a:lnTo>
                <a:lnTo>
                  <a:pt x="1101909" y="2340053"/>
                </a:lnTo>
                <a:lnTo>
                  <a:pt x="1105400" y="2384987"/>
                </a:lnTo>
                <a:lnTo>
                  <a:pt x="1108353" y="2429952"/>
                </a:lnTo>
                <a:lnTo>
                  <a:pt x="1110770" y="2474944"/>
                </a:lnTo>
                <a:lnTo>
                  <a:pt x="1112649" y="2519956"/>
                </a:lnTo>
                <a:lnTo>
                  <a:pt x="1113992" y="2564984"/>
                </a:lnTo>
                <a:lnTo>
                  <a:pt x="1114797" y="2610023"/>
                </a:lnTo>
                <a:lnTo>
                  <a:pt x="1115066" y="2655066"/>
                </a:lnTo>
                <a:lnTo>
                  <a:pt x="1114797" y="2700110"/>
                </a:lnTo>
                <a:lnTo>
                  <a:pt x="1113992" y="2745148"/>
                </a:lnTo>
                <a:lnTo>
                  <a:pt x="1112649" y="2790176"/>
                </a:lnTo>
                <a:lnTo>
                  <a:pt x="1110770" y="2835189"/>
                </a:lnTo>
                <a:lnTo>
                  <a:pt x="1108353" y="2880180"/>
                </a:lnTo>
                <a:lnTo>
                  <a:pt x="1105400" y="2925146"/>
                </a:lnTo>
                <a:lnTo>
                  <a:pt x="1101909" y="2970080"/>
                </a:lnTo>
                <a:lnTo>
                  <a:pt x="1097882" y="3014978"/>
                </a:lnTo>
                <a:lnTo>
                  <a:pt x="1093317" y="3059834"/>
                </a:lnTo>
                <a:lnTo>
                  <a:pt x="1088216" y="3104643"/>
                </a:lnTo>
                <a:lnTo>
                  <a:pt x="1082577" y="3149400"/>
                </a:lnTo>
                <a:lnTo>
                  <a:pt x="1076402" y="3194100"/>
                </a:lnTo>
                <a:lnTo>
                  <a:pt x="1069689" y="3238737"/>
                </a:lnTo>
                <a:lnTo>
                  <a:pt x="1062440" y="3283306"/>
                </a:lnTo>
                <a:lnTo>
                  <a:pt x="1054653" y="3327803"/>
                </a:lnTo>
                <a:lnTo>
                  <a:pt x="1046330" y="3372221"/>
                </a:lnTo>
                <a:lnTo>
                  <a:pt x="1037469" y="3416556"/>
                </a:lnTo>
                <a:lnTo>
                  <a:pt x="1028072" y="3460802"/>
                </a:lnTo>
                <a:lnTo>
                  <a:pt x="1018137" y="3504954"/>
                </a:lnTo>
                <a:lnTo>
                  <a:pt x="1007666" y="3549008"/>
                </a:lnTo>
                <a:lnTo>
                  <a:pt x="996657" y="3592957"/>
                </a:lnTo>
                <a:lnTo>
                  <a:pt x="985112" y="3636796"/>
                </a:lnTo>
                <a:lnTo>
                  <a:pt x="973029" y="3680521"/>
                </a:lnTo>
                <a:lnTo>
                  <a:pt x="960410" y="3724126"/>
                </a:lnTo>
                <a:lnTo>
                  <a:pt x="947253" y="3767606"/>
                </a:lnTo>
                <a:lnTo>
                  <a:pt x="933560" y="3810955"/>
                </a:lnTo>
                <a:lnTo>
                  <a:pt x="919329" y="3854169"/>
                </a:lnTo>
                <a:lnTo>
                  <a:pt x="904562" y="3897243"/>
                </a:lnTo>
                <a:lnTo>
                  <a:pt x="889257" y="3940170"/>
                </a:lnTo>
                <a:lnTo>
                  <a:pt x="873416" y="3982946"/>
                </a:lnTo>
                <a:lnTo>
                  <a:pt x="857037" y="4025566"/>
                </a:lnTo>
                <a:lnTo>
                  <a:pt x="840122" y="4068024"/>
                </a:lnTo>
                <a:lnTo>
                  <a:pt x="822669" y="4110315"/>
                </a:lnTo>
                <a:lnTo>
                  <a:pt x="804680" y="4152435"/>
                </a:lnTo>
                <a:lnTo>
                  <a:pt x="786153" y="4194377"/>
                </a:lnTo>
                <a:lnTo>
                  <a:pt x="767090" y="4236136"/>
                </a:lnTo>
                <a:lnTo>
                  <a:pt x="747490" y="4277708"/>
                </a:lnTo>
                <a:lnTo>
                  <a:pt x="727352" y="4319087"/>
                </a:lnTo>
                <a:lnTo>
                  <a:pt x="706678" y="4360268"/>
                </a:lnTo>
                <a:lnTo>
                  <a:pt x="685466" y="4401246"/>
                </a:lnTo>
                <a:lnTo>
                  <a:pt x="663718" y="4442015"/>
                </a:lnTo>
                <a:lnTo>
                  <a:pt x="641432" y="4482570"/>
                </a:lnTo>
                <a:lnTo>
                  <a:pt x="618610" y="4522907"/>
                </a:lnTo>
                <a:lnTo>
                  <a:pt x="595250" y="4563019"/>
                </a:lnTo>
                <a:lnTo>
                  <a:pt x="571354" y="4602902"/>
                </a:lnTo>
                <a:lnTo>
                  <a:pt x="546920" y="4642550"/>
                </a:lnTo>
                <a:lnTo>
                  <a:pt x="521950" y="4681959"/>
                </a:lnTo>
                <a:lnTo>
                  <a:pt x="496442" y="4721122"/>
                </a:lnTo>
                <a:lnTo>
                  <a:pt x="470398" y="4760035"/>
                </a:lnTo>
                <a:lnTo>
                  <a:pt x="443816" y="4798693"/>
                </a:lnTo>
                <a:lnTo>
                  <a:pt x="416698" y="4837090"/>
                </a:lnTo>
                <a:lnTo>
                  <a:pt x="389042" y="4875222"/>
                </a:lnTo>
                <a:lnTo>
                  <a:pt x="360850" y="4913082"/>
                </a:lnTo>
                <a:lnTo>
                  <a:pt x="332120" y="4950666"/>
                </a:lnTo>
                <a:lnTo>
                  <a:pt x="302854" y="4987968"/>
                </a:lnTo>
                <a:lnTo>
                  <a:pt x="273050" y="5024984"/>
                </a:lnTo>
                <a:lnTo>
                  <a:pt x="242710" y="5061707"/>
                </a:lnTo>
                <a:lnTo>
                  <a:pt x="211832" y="5098134"/>
                </a:lnTo>
                <a:lnTo>
                  <a:pt x="180418" y="5134258"/>
                </a:lnTo>
                <a:lnTo>
                  <a:pt x="148466" y="5170075"/>
                </a:lnTo>
                <a:lnTo>
                  <a:pt x="115978" y="5205579"/>
                </a:lnTo>
                <a:lnTo>
                  <a:pt x="82952" y="5240765"/>
                </a:lnTo>
                <a:lnTo>
                  <a:pt x="49390" y="5275627"/>
                </a:lnTo>
                <a:lnTo>
                  <a:pt x="15290" y="5310162"/>
                </a:lnTo>
                <a:lnTo>
                  <a:pt x="0" y="5294871"/>
                </a:lnTo>
                <a:lnTo>
                  <a:pt x="33902" y="5260535"/>
                </a:lnTo>
                <a:lnTo>
                  <a:pt x="67271" y="5225873"/>
                </a:lnTo>
                <a:lnTo>
                  <a:pt x="100106" y="5190890"/>
                </a:lnTo>
                <a:lnTo>
                  <a:pt x="132407" y="5155590"/>
                </a:lnTo>
                <a:lnTo>
                  <a:pt x="164174" y="5119979"/>
                </a:lnTo>
                <a:lnTo>
                  <a:pt x="195408" y="5084063"/>
                </a:lnTo>
                <a:lnTo>
                  <a:pt x="226107" y="5047846"/>
                </a:lnTo>
                <a:lnTo>
                  <a:pt x="256273" y="5011333"/>
                </a:lnTo>
                <a:lnTo>
                  <a:pt x="285904" y="4974531"/>
                </a:lnTo>
                <a:lnTo>
                  <a:pt x="315002" y="4937443"/>
                </a:lnTo>
                <a:lnTo>
                  <a:pt x="343566" y="4900075"/>
                </a:lnTo>
                <a:lnTo>
                  <a:pt x="371595" y="4862433"/>
                </a:lnTo>
                <a:lnTo>
                  <a:pt x="399091" y="4824521"/>
                </a:lnTo>
                <a:lnTo>
                  <a:pt x="426054" y="4786345"/>
                </a:lnTo>
                <a:lnTo>
                  <a:pt x="452482" y="4747910"/>
                </a:lnTo>
                <a:lnTo>
                  <a:pt x="478376" y="4709220"/>
                </a:lnTo>
                <a:lnTo>
                  <a:pt x="503736" y="4670282"/>
                </a:lnTo>
                <a:lnTo>
                  <a:pt x="528563" y="4631101"/>
                </a:lnTo>
                <a:lnTo>
                  <a:pt x="552855" y="4591681"/>
                </a:lnTo>
                <a:lnTo>
                  <a:pt x="576614" y="4552027"/>
                </a:lnTo>
                <a:lnTo>
                  <a:pt x="599839" y="4512146"/>
                </a:lnTo>
                <a:lnTo>
                  <a:pt x="622530" y="4472042"/>
                </a:lnTo>
                <a:lnTo>
                  <a:pt x="644687" y="4431720"/>
                </a:lnTo>
                <a:lnTo>
                  <a:pt x="666310" y="4391186"/>
                </a:lnTo>
                <a:lnTo>
                  <a:pt x="687399" y="4350444"/>
                </a:lnTo>
                <a:lnTo>
                  <a:pt x="707954" y="4309500"/>
                </a:lnTo>
                <a:lnTo>
                  <a:pt x="727975" y="4268359"/>
                </a:lnTo>
                <a:lnTo>
                  <a:pt x="747463" y="4227027"/>
                </a:lnTo>
                <a:lnTo>
                  <a:pt x="766416" y="4185508"/>
                </a:lnTo>
                <a:lnTo>
                  <a:pt x="784836" y="4143807"/>
                </a:lnTo>
                <a:lnTo>
                  <a:pt x="802722" y="4101930"/>
                </a:lnTo>
                <a:lnTo>
                  <a:pt x="820073" y="4059883"/>
                </a:lnTo>
                <a:lnTo>
                  <a:pt x="836891" y="4017669"/>
                </a:lnTo>
                <a:lnTo>
                  <a:pt x="853175" y="3975295"/>
                </a:lnTo>
                <a:lnTo>
                  <a:pt x="868925" y="3932765"/>
                </a:lnTo>
                <a:lnTo>
                  <a:pt x="884142" y="3890085"/>
                </a:lnTo>
                <a:lnTo>
                  <a:pt x="898824" y="3847259"/>
                </a:lnTo>
                <a:lnTo>
                  <a:pt x="912972" y="3804294"/>
                </a:lnTo>
                <a:lnTo>
                  <a:pt x="926587" y="3761194"/>
                </a:lnTo>
                <a:lnTo>
                  <a:pt x="939668" y="3717965"/>
                </a:lnTo>
                <a:lnTo>
                  <a:pt x="952214" y="3674611"/>
                </a:lnTo>
                <a:lnTo>
                  <a:pt x="964227" y="3631138"/>
                </a:lnTo>
                <a:lnTo>
                  <a:pt x="975706" y="3587551"/>
                </a:lnTo>
                <a:lnTo>
                  <a:pt x="986651" y="3543855"/>
                </a:lnTo>
                <a:lnTo>
                  <a:pt x="997062" y="3500055"/>
                </a:lnTo>
                <a:lnTo>
                  <a:pt x="1006939" y="3456157"/>
                </a:lnTo>
                <a:lnTo>
                  <a:pt x="1016283" y="3412166"/>
                </a:lnTo>
                <a:lnTo>
                  <a:pt x="1025092" y="3368086"/>
                </a:lnTo>
                <a:lnTo>
                  <a:pt x="1033367" y="3323924"/>
                </a:lnTo>
                <a:lnTo>
                  <a:pt x="1041109" y="3279683"/>
                </a:lnTo>
                <a:lnTo>
                  <a:pt x="1048317" y="3235371"/>
                </a:lnTo>
                <a:lnTo>
                  <a:pt x="1054990" y="3190991"/>
                </a:lnTo>
                <a:lnTo>
                  <a:pt x="1061130" y="3146548"/>
                </a:lnTo>
                <a:lnTo>
                  <a:pt x="1066736" y="3102049"/>
                </a:lnTo>
                <a:lnTo>
                  <a:pt x="1071808" y="3057498"/>
                </a:lnTo>
                <a:lnTo>
                  <a:pt x="1076347" y="3012900"/>
                </a:lnTo>
                <a:lnTo>
                  <a:pt x="1080351" y="2968261"/>
                </a:lnTo>
                <a:lnTo>
                  <a:pt x="1083821" y="2923585"/>
                </a:lnTo>
                <a:lnTo>
                  <a:pt x="1086758" y="2878878"/>
                </a:lnTo>
                <a:lnTo>
                  <a:pt x="1089160" y="2834146"/>
                </a:lnTo>
                <a:lnTo>
                  <a:pt x="1091029" y="2789392"/>
                </a:lnTo>
                <a:lnTo>
                  <a:pt x="1092364" y="2744624"/>
                </a:lnTo>
                <a:lnTo>
                  <a:pt x="1093164" y="2699844"/>
                </a:lnTo>
                <a:lnTo>
                  <a:pt x="1093431" y="2655060"/>
                </a:lnTo>
                <a:lnTo>
                  <a:pt x="1093164" y="2610275"/>
                </a:lnTo>
                <a:lnTo>
                  <a:pt x="1092364" y="2565496"/>
                </a:lnTo>
                <a:lnTo>
                  <a:pt x="1091029" y="2520727"/>
                </a:lnTo>
                <a:lnTo>
                  <a:pt x="1089160" y="2475974"/>
                </a:lnTo>
                <a:lnTo>
                  <a:pt x="1086758" y="2431241"/>
                </a:lnTo>
                <a:lnTo>
                  <a:pt x="1083821" y="2386535"/>
                </a:lnTo>
                <a:lnTo>
                  <a:pt x="1080351" y="2341859"/>
                </a:lnTo>
                <a:lnTo>
                  <a:pt x="1076347" y="2297220"/>
                </a:lnTo>
                <a:lnTo>
                  <a:pt x="1071808" y="2252622"/>
                </a:lnTo>
                <a:lnTo>
                  <a:pt x="1066736" y="2208071"/>
                </a:lnTo>
                <a:lnTo>
                  <a:pt x="1061130" y="2163571"/>
                </a:lnTo>
                <a:lnTo>
                  <a:pt x="1054990" y="2119129"/>
                </a:lnTo>
                <a:lnTo>
                  <a:pt x="1048317" y="2074749"/>
                </a:lnTo>
                <a:lnTo>
                  <a:pt x="1041109" y="2030436"/>
                </a:lnTo>
                <a:lnTo>
                  <a:pt x="1033367" y="1986196"/>
                </a:lnTo>
                <a:lnTo>
                  <a:pt x="1025092" y="1942033"/>
                </a:lnTo>
                <a:lnTo>
                  <a:pt x="1016283" y="1897954"/>
                </a:lnTo>
                <a:lnTo>
                  <a:pt x="1006939" y="1853962"/>
                </a:lnTo>
                <a:lnTo>
                  <a:pt x="997062" y="1810064"/>
                </a:lnTo>
                <a:lnTo>
                  <a:pt x="986651" y="1766264"/>
                </a:lnTo>
                <a:lnTo>
                  <a:pt x="975706" y="1722568"/>
                </a:lnTo>
                <a:lnTo>
                  <a:pt x="964227" y="1678981"/>
                </a:lnTo>
                <a:lnTo>
                  <a:pt x="952214" y="1635508"/>
                </a:lnTo>
                <a:lnTo>
                  <a:pt x="939668" y="1592154"/>
                </a:lnTo>
                <a:lnTo>
                  <a:pt x="926587" y="1548924"/>
                </a:lnTo>
                <a:lnTo>
                  <a:pt x="912972" y="1505824"/>
                </a:lnTo>
                <a:lnTo>
                  <a:pt x="898824" y="1462859"/>
                </a:lnTo>
                <a:lnTo>
                  <a:pt x="884142" y="1420033"/>
                </a:lnTo>
                <a:lnTo>
                  <a:pt x="868925" y="1377353"/>
                </a:lnTo>
                <a:lnTo>
                  <a:pt x="853175" y="1334823"/>
                </a:lnTo>
                <a:lnTo>
                  <a:pt x="836891" y="1292449"/>
                </a:lnTo>
                <a:lnTo>
                  <a:pt x="820073" y="1250235"/>
                </a:lnTo>
                <a:lnTo>
                  <a:pt x="802722" y="1208187"/>
                </a:lnTo>
                <a:lnTo>
                  <a:pt x="784836" y="1166310"/>
                </a:lnTo>
                <a:lnTo>
                  <a:pt x="766416" y="1124609"/>
                </a:lnTo>
                <a:lnTo>
                  <a:pt x="747463" y="1083090"/>
                </a:lnTo>
                <a:lnTo>
                  <a:pt x="727975" y="1041757"/>
                </a:lnTo>
                <a:lnTo>
                  <a:pt x="707954" y="1000616"/>
                </a:lnTo>
                <a:lnTo>
                  <a:pt x="687399" y="959672"/>
                </a:lnTo>
                <a:lnTo>
                  <a:pt x="666310" y="918930"/>
                </a:lnTo>
                <a:lnTo>
                  <a:pt x="644687" y="878396"/>
                </a:lnTo>
                <a:lnTo>
                  <a:pt x="622530" y="838074"/>
                </a:lnTo>
                <a:lnTo>
                  <a:pt x="599839" y="797969"/>
                </a:lnTo>
                <a:lnTo>
                  <a:pt x="576614" y="758088"/>
                </a:lnTo>
                <a:lnTo>
                  <a:pt x="552855" y="718434"/>
                </a:lnTo>
                <a:lnTo>
                  <a:pt x="528563" y="679014"/>
                </a:lnTo>
                <a:lnTo>
                  <a:pt x="503736" y="639832"/>
                </a:lnTo>
                <a:lnTo>
                  <a:pt x="478376" y="600894"/>
                </a:lnTo>
                <a:lnTo>
                  <a:pt x="452482" y="562205"/>
                </a:lnTo>
                <a:lnTo>
                  <a:pt x="426054" y="523769"/>
                </a:lnTo>
                <a:lnTo>
                  <a:pt x="399091" y="485593"/>
                </a:lnTo>
                <a:lnTo>
                  <a:pt x="371595" y="447681"/>
                </a:lnTo>
                <a:lnTo>
                  <a:pt x="343566" y="410038"/>
                </a:lnTo>
                <a:lnTo>
                  <a:pt x="315002" y="372670"/>
                </a:lnTo>
                <a:lnTo>
                  <a:pt x="285904" y="335582"/>
                </a:lnTo>
                <a:lnTo>
                  <a:pt x="256273" y="298779"/>
                </a:lnTo>
                <a:lnTo>
                  <a:pt x="226107" y="262266"/>
                </a:lnTo>
                <a:lnTo>
                  <a:pt x="195408" y="226049"/>
                </a:lnTo>
                <a:lnTo>
                  <a:pt x="164174" y="190132"/>
                </a:lnTo>
                <a:lnTo>
                  <a:pt x="132407" y="154522"/>
                </a:lnTo>
                <a:lnTo>
                  <a:pt x="100106" y="119222"/>
                </a:lnTo>
                <a:lnTo>
                  <a:pt x="67271" y="84238"/>
                </a:lnTo>
                <a:lnTo>
                  <a:pt x="33902" y="49575"/>
                </a:lnTo>
                <a:lnTo>
                  <a:pt x="0" y="15239"/>
                </a:lnTo>
                <a:lnTo>
                  <a:pt x="15290" y="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588" y="1452372"/>
            <a:ext cx="9523475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298" y="1322199"/>
            <a:ext cx="633831" cy="633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298" y="1322197"/>
            <a:ext cx="634365" cy="633730"/>
          </a:xfrm>
          <a:custGeom>
            <a:avLst/>
            <a:gdLst/>
            <a:ahLst/>
            <a:cxnLst/>
            <a:rect l="l" t="t" r="r" b="b"/>
            <a:pathLst>
              <a:path w="634365" h="633730">
                <a:moveTo>
                  <a:pt x="0" y="316864"/>
                </a:moveTo>
                <a:lnTo>
                  <a:pt x="3436" y="270039"/>
                </a:lnTo>
                <a:lnTo>
                  <a:pt x="13417" y="225347"/>
                </a:lnTo>
                <a:lnTo>
                  <a:pt x="29454" y="183279"/>
                </a:lnTo>
                <a:lnTo>
                  <a:pt x="51056" y="144325"/>
                </a:lnTo>
                <a:lnTo>
                  <a:pt x="77732" y="108975"/>
                </a:lnTo>
                <a:lnTo>
                  <a:pt x="108994" y="77719"/>
                </a:lnTo>
                <a:lnTo>
                  <a:pt x="144350" y="51047"/>
                </a:lnTo>
                <a:lnTo>
                  <a:pt x="183310" y="29449"/>
                </a:lnTo>
                <a:lnTo>
                  <a:pt x="225385" y="13415"/>
                </a:lnTo>
                <a:lnTo>
                  <a:pt x="270083" y="3435"/>
                </a:lnTo>
                <a:lnTo>
                  <a:pt x="316915" y="0"/>
                </a:lnTo>
                <a:lnTo>
                  <a:pt x="363748" y="3435"/>
                </a:lnTo>
                <a:lnTo>
                  <a:pt x="408446" y="13415"/>
                </a:lnTo>
                <a:lnTo>
                  <a:pt x="450521" y="29449"/>
                </a:lnTo>
                <a:lnTo>
                  <a:pt x="489481" y="51047"/>
                </a:lnTo>
                <a:lnTo>
                  <a:pt x="524837" y="77719"/>
                </a:lnTo>
                <a:lnTo>
                  <a:pt x="556098" y="108975"/>
                </a:lnTo>
                <a:lnTo>
                  <a:pt x="582775" y="144325"/>
                </a:lnTo>
                <a:lnTo>
                  <a:pt x="604377" y="183279"/>
                </a:lnTo>
                <a:lnTo>
                  <a:pt x="620413" y="225347"/>
                </a:lnTo>
                <a:lnTo>
                  <a:pt x="630395" y="270039"/>
                </a:lnTo>
                <a:lnTo>
                  <a:pt x="633831" y="316864"/>
                </a:lnTo>
                <a:lnTo>
                  <a:pt x="630395" y="363690"/>
                </a:lnTo>
                <a:lnTo>
                  <a:pt x="620413" y="408382"/>
                </a:lnTo>
                <a:lnTo>
                  <a:pt x="604377" y="450450"/>
                </a:lnTo>
                <a:lnTo>
                  <a:pt x="582775" y="489404"/>
                </a:lnTo>
                <a:lnTo>
                  <a:pt x="556098" y="524754"/>
                </a:lnTo>
                <a:lnTo>
                  <a:pt x="524837" y="556010"/>
                </a:lnTo>
                <a:lnTo>
                  <a:pt x="489481" y="582682"/>
                </a:lnTo>
                <a:lnTo>
                  <a:pt x="450521" y="604280"/>
                </a:lnTo>
                <a:lnTo>
                  <a:pt x="408446" y="620314"/>
                </a:lnTo>
                <a:lnTo>
                  <a:pt x="363748" y="630294"/>
                </a:lnTo>
                <a:lnTo>
                  <a:pt x="316915" y="633729"/>
                </a:lnTo>
                <a:lnTo>
                  <a:pt x="270083" y="630294"/>
                </a:lnTo>
                <a:lnTo>
                  <a:pt x="225385" y="620314"/>
                </a:lnTo>
                <a:lnTo>
                  <a:pt x="183310" y="604280"/>
                </a:lnTo>
                <a:lnTo>
                  <a:pt x="144350" y="582682"/>
                </a:lnTo>
                <a:lnTo>
                  <a:pt x="108994" y="556010"/>
                </a:lnTo>
                <a:lnTo>
                  <a:pt x="77732" y="524754"/>
                </a:lnTo>
                <a:lnTo>
                  <a:pt x="51056" y="489404"/>
                </a:lnTo>
                <a:lnTo>
                  <a:pt x="29454" y="450450"/>
                </a:lnTo>
                <a:lnTo>
                  <a:pt x="13417" y="408382"/>
                </a:lnTo>
                <a:lnTo>
                  <a:pt x="3436" y="363690"/>
                </a:lnTo>
                <a:lnTo>
                  <a:pt x="0" y="316864"/>
                </a:lnTo>
                <a:close/>
              </a:path>
            </a:pathLst>
          </a:custGeom>
          <a:ln w="63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219" y="2142744"/>
            <a:ext cx="9064752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492" y="2083182"/>
            <a:ext cx="633895" cy="633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92" y="208318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6" y="270135"/>
                </a:lnTo>
                <a:lnTo>
                  <a:pt x="13418" y="225417"/>
                </a:lnTo>
                <a:lnTo>
                  <a:pt x="29456" y="183328"/>
                </a:lnTo>
                <a:lnTo>
                  <a:pt x="51059" y="144358"/>
                </a:lnTo>
                <a:lnTo>
                  <a:pt x="77737" y="108996"/>
                </a:lnTo>
                <a:lnTo>
                  <a:pt x="108999" y="77731"/>
                </a:lnTo>
                <a:lnTo>
                  <a:pt x="144355" y="51053"/>
                </a:lnTo>
                <a:lnTo>
                  <a:pt x="183316" y="29451"/>
                </a:lnTo>
                <a:lnTo>
                  <a:pt x="225389" y="13416"/>
                </a:lnTo>
                <a:lnTo>
                  <a:pt x="270086" y="3435"/>
                </a:lnTo>
                <a:lnTo>
                  <a:pt x="316915" y="0"/>
                </a:lnTo>
                <a:lnTo>
                  <a:pt x="363749" y="3435"/>
                </a:lnTo>
                <a:lnTo>
                  <a:pt x="408452" y="13416"/>
                </a:lnTo>
                <a:lnTo>
                  <a:pt x="450532" y="29451"/>
                </a:lnTo>
                <a:lnTo>
                  <a:pt x="489500" y="51053"/>
                </a:lnTo>
                <a:lnTo>
                  <a:pt x="524864" y="77731"/>
                </a:lnTo>
                <a:lnTo>
                  <a:pt x="556134" y="108996"/>
                </a:lnTo>
                <a:lnTo>
                  <a:pt x="582819" y="144358"/>
                </a:lnTo>
                <a:lnTo>
                  <a:pt x="604429" y="183328"/>
                </a:lnTo>
                <a:lnTo>
                  <a:pt x="620471" y="225417"/>
                </a:lnTo>
                <a:lnTo>
                  <a:pt x="630457" y="270135"/>
                </a:lnTo>
                <a:lnTo>
                  <a:pt x="633895" y="316992"/>
                </a:lnTo>
                <a:lnTo>
                  <a:pt x="630457" y="363817"/>
                </a:lnTo>
                <a:lnTo>
                  <a:pt x="620471" y="408509"/>
                </a:lnTo>
                <a:lnTo>
                  <a:pt x="604429" y="450577"/>
                </a:lnTo>
                <a:lnTo>
                  <a:pt x="582819" y="489531"/>
                </a:lnTo>
                <a:lnTo>
                  <a:pt x="556134" y="524881"/>
                </a:lnTo>
                <a:lnTo>
                  <a:pt x="524864" y="556137"/>
                </a:lnTo>
                <a:lnTo>
                  <a:pt x="489500" y="582809"/>
                </a:lnTo>
                <a:lnTo>
                  <a:pt x="450532" y="604407"/>
                </a:lnTo>
                <a:lnTo>
                  <a:pt x="408452" y="620441"/>
                </a:lnTo>
                <a:lnTo>
                  <a:pt x="363749" y="630421"/>
                </a:lnTo>
                <a:lnTo>
                  <a:pt x="316915" y="633857"/>
                </a:lnTo>
                <a:lnTo>
                  <a:pt x="270086" y="630421"/>
                </a:lnTo>
                <a:lnTo>
                  <a:pt x="225389" y="620441"/>
                </a:lnTo>
                <a:lnTo>
                  <a:pt x="183316" y="604407"/>
                </a:lnTo>
                <a:lnTo>
                  <a:pt x="144355" y="582809"/>
                </a:lnTo>
                <a:lnTo>
                  <a:pt x="108999" y="556137"/>
                </a:lnTo>
                <a:lnTo>
                  <a:pt x="77737" y="524881"/>
                </a:lnTo>
                <a:lnTo>
                  <a:pt x="51059" y="489531"/>
                </a:lnTo>
                <a:lnTo>
                  <a:pt x="29456" y="450577"/>
                </a:lnTo>
                <a:lnTo>
                  <a:pt x="13418" y="408509"/>
                </a:lnTo>
                <a:lnTo>
                  <a:pt x="3436" y="363817"/>
                </a:lnTo>
                <a:lnTo>
                  <a:pt x="0" y="316992"/>
                </a:lnTo>
                <a:close/>
              </a:path>
            </a:pathLst>
          </a:custGeom>
          <a:ln w="6350">
            <a:solidFill>
              <a:srgbClr val="BDF5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9681" y="2903220"/>
            <a:ext cx="8813292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6130" y="2843657"/>
            <a:ext cx="633844" cy="633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130" y="2843659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1"/>
                </a:moveTo>
                <a:lnTo>
                  <a:pt x="3436" y="270135"/>
                </a:lnTo>
                <a:lnTo>
                  <a:pt x="13417" y="225417"/>
                </a:lnTo>
                <a:lnTo>
                  <a:pt x="29454" y="183328"/>
                </a:lnTo>
                <a:lnTo>
                  <a:pt x="51056" y="144358"/>
                </a:lnTo>
                <a:lnTo>
                  <a:pt x="77732" y="108996"/>
                </a:lnTo>
                <a:lnTo>
                  <a:pt x="108994" y="77731"/>
                </a:lnTo>
                <a:lnTo>
                  <a:pt x="144350" y="51053"/>
                </a:lnTo>
                <a:lnTo>
                  <a:pt x="183310" y="29451"/>
                </a:lnTo>
                <a:lnTo>
                  <a:pt x="225385" y="13416"/>
                </a:lnTo>
                <a:lnTo>
                  <a:pt x="270083" y="3435"/>
                </a:lnTo>
                <a:lnTo>
                  <a:pt x="316915" y="0"/>
                </a:lnTo>
                <a:lnTo>
                  <a:pt x="363756" y="3435"/>
                </a:lnTo>
                <a:lnTo>
                  <a:pt x="408461" y="13416"/>
                </a:lnTo>
                <a:lnTo>
                  <a:pt x="450539" y="29451"/>
                </a:lnTo>
                <a:lnTo>
                  <a:pt x="489502" y="51053"/>
                </a:lnTo>
                <a:lnTo>
                  <a:pt x="524858" y="77731"/>
                </a:lnTo>
                <a:lnTo>
                  <a:pt x="556118" y="108996"/>
                </a:lnTo>
                <a:lnTo>
                  <a:pt x="582793" y="144358"/>
                </a:lnTo>
                <a:lnTo>
                  <a:pt x="604393" y="183328"/>
                </a:lnTo>
                <a:lnTo>
                  <a:pt x="620428" y="225417"/>
                </a:lnTo>
                <a:lnTo>
                  <a:pt x="630408" y="270135"/>
                </a:lnTo>
                <a:lnTo>
                  <a:pt x="633844" y="316991"/>
                </a:lnTo>
                <a:lnTo>
                  <a:pt x="630408" y="363817"/>
                </a:lnTo>
                <a:lnTo>
                  <a:pt x="620428" y="408509"/>
                </a:lnTo>
                <a:lnTo>
                  <a:pt x="604393" y="450577"/>
                </a:lnTo>
                <a:lnTo>
                  <a:pt x="582793" y="489531"/>
                </a:lnTo>
                <a:lnTo>
                  <a:pt x="556118" y="524881"/>
                </a:lnTo>
                <a:lnTo>
                  <a:pt x="524858" y="556137"/>
                </a:lnTo>
                <a:lnTo>
                  <a:pt x="489502" y="582809"/>
                </a:lnTo>
                <a:lnTo>
                  <a:pt x="450539" y="604407"/>
                </a:lnTo>
                <a:lnTo>
                  <a:pt x="408461" y="620441"/>
                </a:lnTo>
                <a:lnTo>
                  <a:pt x="363756" y="630421"/>
                </a:lnTo>
                <a:lnTo>
                  <a:pt x="316915" y="633856"/>
                </a:lnTo>
                <a:lnTo>
                  <a:pt x="270083" y="630421"/>
                </a:lnTo>
                <a:lnTo>
                  <a:pt x="225385" y="620441"/>
                </a:lnTo>
                <a:lnTo>
                  <a:pt x="183310" y="604407"/>
                </a:lnTo>
                <a:lnTo>
                  <a:pt x="144350" y="582809"/>
                </a:lnTo>
                <a:lnTo>
                  <a:pt x="108994" y="556137"/>
                </a:lnTo>
                <a:lnTo>
                  <a:pt x="77732" y="524881"/>
                </a:lnTo>
                <a:lnTo>
                  <a:pt x="51056" y="489531"/>
                </a:lnTo>
                <a:lnTo>
                  <a:pt x="29454" y="450577"/>
                </a:lnTo>
                <a:lnTo>
                  <a:pt x="13417" y="408509"/>
                </a:lnTo>
                <a:lnTo>
                  <a:pt x="3436" y="363817"/>
                </a:lnTo>
                <a:lnTo>
                  <a:pt x="0" y="316991"/>
                </a:lnTo>
                <a:close/>
              </a:path>
            </a:pathLst>
          </a:custGeom>
          <a:ln w="6350">
            <a:solidFill>
              <a:srgbClr val="52E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8927" y="3663696"/>
            <a:ext cx="8734044" cy="51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470" y="3604769"/>
            <a:ext cx="633895" cy="633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6470" y="360476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0" y="316865"/>
                </a:moveTo>
                <a:lnTo>
                  <a:pt x="3436" y="270039"/>
                </a:lnTo>
                <a:lnTo>
                  <a:pt x="13418" y="225347"/>
                </a:lnTo>
                <a:lnTo>
                  <a:pt x="29456" y="183279"/>
                </a:lnTo>
                <a:lnTo>
                  <a:pt x="51058" y="144325"/>
                </a:lnTo>
                <a:lnTo>
                  <a:pt x="77735" y="108975"/>
                </a:lnTo>
                <a:lnTo>
                  <a:pt x="108997" y="77719"/>
                </a:lnTo>
                <a:lnTo>
                  <a:pt x="144352" y="51047"/>
                </a:lnTo>
                <a:lnTo>
                  <a:pt x="183311" y="29449"/>
                </a:lnTo>
                <a:lnTo>
                  <a:pt x="225382" y="13415"/>
                </a:lnTo>
                <a:lnTo>
                  <a:pt x="270076" y="3435"/>
                </a:lnTo>
                <a:lnTo>
                  <a:pt x="316903" y="0"/>
                </a:lnTo>
                <a:lnTo>
                  <a:pt x="363731" y="3435"/>
                </a:lnTo>
                <a:lnTo>
                  <a:pt x="408431" y="13415"/>
                </a:lnTo>
                <a:lnTo>
                  <a:pt x="450511" y="29449"/>
                </a:lnTo>
                <a:lnTo>
                  <a:pt x="489480" y="51047"/>
                </a:lnTo>
                <a:lnTo>
                  <a:pt x="524847" y="77719"/>
                </a:lnTo>
                <a:lnTo>
                  <a:pt x="556120" y="108975"/>
                </a:lnTo>
                <a:lnTo>
                  <a:pt x="582809" y="144325"/>
                </a:lnTo>
                <a:lnTo>
                  <a:pt x="604422" y="183279"/>
                </a:lnTo>
                <a:lnTo>
                  <a:pt x="620468" y="225347"/>
                </a:lnTo>
                <a:lnTo>
                  <a:pt x="630456" y="270039"/>
                </a:lnTo>
                <a:lnTo>
                  <a:pt x="633895" y="316865"/>
                </a:lnTo>
                <a:lnTo>
                  <a:pt x="630456" y="363693"/>
                </a:lnTo>
                <a:lnTo>
                  <a:pt x="620468" y="408393"/>
                </a:lnTo>
                <a:lnTo>
                  <a:pt x="604422" y="450473"/>
                </a:lnTo>
                <a:lnTo>
                  <a:pt x="582809" y="489442"/>
                </a:lnTo>
                <a:lnTo>
                  <a:pt x="556120" y="524809"/>
                </a:lnTo>
                <a:lnTo>
                  <a:pt x="524847" y="556082"/>
                </a:lnTo>
                <a:lnTo>
                  <a:pt x="489480" y="582771"/>
                </a:lnTo>
                <a:lnTo>
                  <a:pt x="450511" y="604384"/>
                </a:lnTo>
                <a:lnTo>
                  <a:pt x="408431" y="620430"/>
                </a:lnTo>
                <a:lnTo>
                  <a:pt x="363731" y="630418"/>
                </a:lnTo>
                <a:lnTo>
                  <a:pt x="316903" y="633857"/>
                </a:lnTo>
                <a:lnTo>
                  <a:pt x="270076" y="630418"/>
                </a:lnTo>
                <a:lnTo>
                  <a:pt x="225382" y="620430"/>
                </a:lnTo>
                <a:lnTo>
                  <a:pt x="183311" y="604384"/>
                </a:lnTo>
                <a:lnTo>
                  <a:pt x="144352" y="582771"/>
                </a:lnTo>
                <a:lnTo>
                  <a:pt x="108997" y="556082"/>
                </a:lnTo>
                <a:lnTo>
                  <a:pt x="77735" y="524809"/>
                </a:lnTo>
                <a:lnTo>
                  <a:pt x="51058" y="489442"/>
                </a:lnTo>
                <a:lnTo>
                  <a:pt x="29456" y="450473"/>
                </a:lnTo>
                <a:lnTo>
                  <a:pt x="13418" y="408393"/>
                </a:lnTo>
                <a:lnTo>
                  <a:pt x="3436" y="363693"/>
                </a:lnTo>
                <a:lnTo>
                  <a:pt x="0" y="316865"/>
                </a:lnTo>
                <a:close/>
              </a:path>
            </a:pathLst>
          </a:custGeom>
          <a:ln w="6350">
            <a:solidFill>
              <a:srgbClr val="22E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9681" y="4425696"/>
            <a:ext cx="8813292" cy="515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6130" y="4365754"/>
            <a:ext cx="633844" cy="6338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6130" y="4365754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6" y="270135"/>
                </a:lnTo>
                <a:lnTo>
                  <a:pt x="13417" y="225417"/>
                </a:lnTo>
                <a:lnTo>
                  <a:pt x="29454" y="183328"/>
                </a:lnTo>
                <a:lnTo>
                  <a:pt x="51056" y="144358"/>
                </a:lnTo>
                <a:lnTo>
                  <a:pt x="77732" y="108996"/>
                </a:lnTo>
                <a:lnTo>
                  <a:pt x="108994" y="77731"/>
                </a:lnTo>
                <a:lnTo>
                  <a:pt x="144350" y="51053"/>
                </a:lnTo>
                <a:lnTo>
                  <a:pt x="183310" y="29451"/>
                </a:lnTo>
                <a:lnTo>
                  <a:pt x="225385" y="13416"/>
                </a:lnTo>
                <a:lnTo>
                  <a:pt x="270083" y="3435"/>
                </a:lnTo>
                <a:lnTo>
                  <a:pt x="316915" y="0"/>
                </a:lnTo>
                <a:lnTo>
                  <a:pt x="363756" y="3435"/>
                </a:lnTo>
                <a:lnTo>
                  <a:pt x="408461" y="13416"/>
                </a:lnTo>
                <a:lnTo>
                  <a:pt x="450539" y="29451"/>
                </a:lnTo>
                <a:lnTo>
                  <a:pt x="489502" y="51053"/>
                </a:lnTo>
                <a:lnTo>
                  <a:pt x="524858" y="77731"/>
                </a:lnTo>
                <a:lnTo>
                  <a:pt x="556118" y="108996"/>
                </a:lnTo>
                <a:lnTo>
                  <a:pt x="582793" y="144358"/>
                </a:lnTo>
                <a:lnTo>
                  <a:pt x="604393" y="183328"/>
                </a:lnTo>
                <a:lnTo>
                  <a:pt x="620428" y="225417"/>
                </a:lnTo>
                <a:lnTo>
                  <a:pt x="630408" y="270135"/>
                </a:lnTo>
                <a:lnTo>
                  <a:pt x="633844" y="316992"/>
                </a:lnTo>
                <a:lnTo>
                  <a:pt x="630408" y="363817"/>
                </a:lnTo>
                <a:lnTo>
                  <a:pt x="620428" y="408509"/>
                </a:lnTo>
                <a:lnTo>
                  <a:pt x="604393" y="450577"/>
                </a:lnTo>
                <a:lnTo>
                  <a:pt x="582793" y="489531"/>
                </a:lnTo>
                <a:lnTo>
                  <a:pt x="556118" y="524881"/>
                </a:lnTo>
                <a:lnTo>
                  <a:pt x="524858" y="556137"/>
                </a:lnTo>
                <a:lnTo>
                  <a:pt x="489502" y="582809"/>
                </a:lnTo>
                <a:lnTo>
                  <a:pt x="450539" y="604407"/>
                </a:lnTo>
                <a:lnTo>
                  <a:pt x="408461" y="620441"/>
                </a:lnTo>
                <a:lnTo>
                  <a:pt x="363756" y="630421"/>
                </a:lnTo>
                <a:lnTo>
                  <a:pt x="316915" y="633857"/>
                </a:lnTo>
                <a:lnTo>
                  <a:pt x="270083" y="630421"/>
                </a:lnTo>
                <a:lnTo>
                  <a:pt x="225385" y="620441"/>
                </a:lnTo>
                <a:lnTo>
                  <a:pt x="183310" y="604407"/>
                </a:lnTo>
                <a:lnTo>
                  <a:pt x="144350" y="582809"/>
                </a:lnTo>
                <a:lnTo>
                  <a:pt x="108994" y="556137"/>
                </a:lnTo>
                <a:lnTo>
                  <a:pt x="77732" y="524881"/>
                </a:lnTo>
                <a:lnTo>
                  <a:pt x="51056" y="489531"/>
                </a:lnTo>
                <a:lnTo>
                  <a:pt x="29454" y="450577"/>
                </a:lnTo>
                <a:lnTo>
                  <a:pt x="13417" y="408509"/>
                </a:lnTo>
                <a:lnTo>
                  <a:pt x="3436" y="363817"/>
                </a:lnTo>
                <a:lnTo>
                  <a:pt x="0" y="316992"/>
                </a:lnTo>
                <a:close/>
              </a:path>
            </a:pathLst>
          </a:custGeom>
          <a:ln w="6350">
            <a:solidFill>
              <a:srgbClr val="2DD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219" y="5186173"/>
            <a:ext cx="9064752" cy="515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492" y="5126228"/>
            <a:ext cx="633895" cy="6338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492" y="5126230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6" y="270163"/>
                </a:lnTo>
                <a:lnTo>
                  <a:pt x="13418" y="225463"/>
                </a:lnTo>
                <a:lnTo>
                  <a:pt x="29456" y="183383"/>
                </a:lnTo>
                <a:lnTo>
                  <a:pt x="51059" y="144414"/>
                </a:lnTo>
                <a:lnTo>
                  <a:pt x="77737" y="109047"/>
                </a:lnTo>
                <a:lnTo>
                  <a:pt x="108999" y="77774"/>
                </a:lnTo>
                <a:lnTo>
                  <a:pt x="144355" y="51085"/>
                </a:lnTo>
                <a:lnTo>
                  <a:pt x="183316" y="29472"/>
                </a:lnTo>
                <a:lnTo>
                  <a:pt x="225389" y="13426"/>
                </a:lnTo>
                <a:lnTo>
                  <a:pt x="270086" y="3438"/>
                </a:lnTo>
                <a:lnTo>
                  <a:pt x="316915" y="0"/>
                </a:lnTo>
                <a:lnTo>
                  <a:pt x="363749" y="3438"/>
                </a:lnTo>
                <a:lnTo>
                  <a:pt x="408452" y="13426"/>
                </a:lnTo>
                <a:lnTo>
                  <a:pt x="450532" y="29472"/>
                </a:lnTo>
                <a:lnTo>
                  <a:pt x="489500" y="51085"/>
                </a:lnTo>
                <a:lnTo>
                  <a:pt x="524864" y="77774"/>
                </a:lnTo>
                <a:lnTo>
                  <a:pt x="556134" y="109047"/>
                </a:lnTo>
                <a:lnTo>
                  <a:pt x="582819" y="144414"/>
                </a:lnTo>
                <a:lnTo>
                  <a:pt x="604429" y="183383"/>
                </a:lnTo>
                <a:lnTo>
                  <a:pt x="620471" y="225463"/>
                </a:lnTo>
                <a:lnTo>
                  <a:pt x="630457" y="270163"/>
                </a:lnTo>
                <a:lnTo>
                  <a:pt x="633895" y="316992"/>
                </a:lnTo>
                <a:lnTo>
                  <a:pt x="630457" y="363817"/>
                </a:lnTo>
                <a:lnTo>
                  <a:pt x="620471" y="408511"/>
                </a:lnTo>
                <a:lnTo>
                  <a:pt x="604429" y="450581"/>
                </a:lnTo>
                <a:lnTo>
                  <a:pt x="582819" y="489538"/>
                </a:lnTo>
                <a:lnTo>
                  <a:pt x="556134" y="524892"/>
                </a:lnTo>
                <a:lnTo>
                  <a:pt x="524864" y="556151"/>
                </a:lnTo>
                <a:lnTo>
                  <a:pt x="489500" y="582827"/>
                </a:lnTo>
                <a:lnTo>
                  <a:pt x="450532" y="604428"/>
                </a:lnTo>
                <a:lnTo>
                  <a:pt x="408452" y="620464"/>
                </a:lnTo>
                <a:lnTo>
                  <a:pt x="363749" y="630446"/>
                </a:lnTo>
                <a:lnTo>
                  <a:pt x="316915" y="633882"/>
                </a:lnTo>
                <a:lnTo>
                  <a:pt x="270086" y="630446"/>
                </a:lnTo>
                <a:lnTo>
                  <a:pt x="225389" y="620464"/>
                </a:lnTo>
                <a:lnTo>
                  <a:pt x="183316" y="604428"/>
                </a:lnTo>
                <a:lnTo>
                  <a:pt x="144355" y="582827"/>
                </a:lnTo>
                <a:lnTo>
                  <a:pt x="108999" y="556151"/>
                </a:lnTo>
                <a:lnTo>
                  <a:pt x="77737" y="524892"/>
                </a:lnTo>
                <a:lnTo>
                  <a:pt x="51059" y="489538"/>
                </a:lnTo>
                <a:lnTo>
                  <a:pt x="29456" y="450581"/>
                </a:lnTo>
                <a:lnTo>
                  <a:pt x="13418" y="408511"/>
                </a:lnTo>
                <a:lnTo>
                  <a:pt x="3436" y="363817"/>
                </a:lnTo>
                <a:lnTo>
                  <a:pt x="0" y="316992"/>
                </a:lnTo>
                <a:close/>
              </a:path>
            </a:pathLst>
          </a:custGeom>
          <a:ln w="6350">
            <a:solidFill>
              <a:srgbClr val="39B6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972" y="5946647"/>
            <a:ext cx="9525000" cy="515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6576" y="1457960"/>
            <a:ext cx="8497571" cy="506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imes New Roman"/>
                <a:cs typeface="Times New Roman"/>
              </a:rPr>
              <a:t>Постановка </a:t>
            </a:r>
            <a:r>
              <a:rPr sz="2700" b="1" spc="-10" dirty="0">
                <a:latin typeface="Times New Roman"/>
                <a:cs typeface="Times New Roman"/>
              </a:rPr>
              <a:t>вопросов </a:t>
            </a:r>
            <a:r>
              <a:rPr sz="2700" b="1" dirty="0">
                <a:latin typeface="Times New Roman"/>
                <a:cs typeface="Times New Roman"/>
              </a:rPr>
              <a:t>к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тексту</a:t>
            </a:r>
            <a:endParaRPr sz="2700">
              <a:latin typeface="Times New Roman"/>
              <a:cs typeface="Times New Roman"/>
            </a:endParaRPr>
          </a:p>
          <a:p>
            <a:pPr marL="497205">
              <a:lnSpc>
                <a:spcPct val="100000"/>
              </a:lnSpc>
              <a:spcBef>
                <a:spcPts val="2195"/>
              </a:spcBef>
            </a:pPr>
            <a:r>
              <a:rPr sz="2700" b="1" spc="-5" dirty="0">
                <a:latin typeface="Times New Roman"/>
                <a:cs typeface="Times New Roman"/>
              </a:rPr>
              <a:t>Составление </a:t>
            </a:r>
            <a:r>
              <a:rPr sz="2700" b="1" spc="-15" dirty="0">
                <a:latin typeface="Times New Roman"/>
                <a:cs typeface="Times New Roman"/>
              </a:rPr>
              <a:t>сводной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таблицы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748665">
              <a:lnSpc>
                <a:spcPct val="100000"/>
              </a:lnSpc>
            </a:pPr>
            <a:r>
              <a:rPr sz="2700" b="1" spc="-5" dirty="0">
                <a:latin typeface="Times New Roman"/>
                <a:cs typeface="Times New Roman"/>
              </a:rPr>
              <a:t>Представление текста </a:t>
            </a:r>
            <a:r>
              <a:rPr sz="2700" b="1" dirty="0">
                <a:latin typeface="Times New Roman"/>
                <a:cs typeface="Times New Roman"/>
              </a:rPr>
              <a:t>в </a:t>
            </a:r>
            <a:r>
              <a:rPr sz="2700" b="1" spc="-10" dirty="0">
                <a:latin typeface="Times New Roman"/>
                <a:cs typeface="Times New Roman"/>
              </a:rPr>
              <a:t>форме</a:t>
            </a:r>
            <a:r>
              <a:rPr sz="2700" b="1" spc="-130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тезисов</a:t>
            </a:r>
            <a:endParaRPr sz="2700">
              <a:latin typeface="Times New Roman"/>
              <a:cs typeface="Times New Roman"/>
            </a:endParaRPr>
          </a:p>
          <a:p>
            <a:pPr marL="748665" marR="5080" indent="80010">
              <a:lnSpc>
                <a:spcPct val="185000"/>
              </a:lnSpc>
            </a:pPr>
            <a:r>
              <a:rPr sz="2700" b="1" spc="-5" dirty="0">
                <a:latin typeface="Times New Roman"/>
                <a:cs typeface="Times New Roman"/>
              </a:rPr>
              <a:t>Представление </a:t>
            </a:r>
            <a:r>
              <a:rPr sz="2700" b="1" spc="-10" dirty="0">
                <a:latin typeface="Times New Roman"/>
                <a:cs typeface="Times New Roman"/>
              </a:rPr>
              <a:t>текста </a:t>
            </a:r>
            <a:r>
              <a:rPr sz="2700" b="1" dirty="0">
                <a:latin typeface="Times New Roman"/>
                <a:cs typeface="Times New Roman"/>
              </a:rPr>
              <a:t>в виде </a:t>
            </a:r>
            <a:r>
              <a:rPr sz="2700" b="1" spc="-5" dirty="0">
                <a:latin typeface="Times New Roman"/>
                <a:cs typeface="Times New Roman"/>
              </a:rPr>
              <a:t>графической </a:t>
            </a:r>
            <a:r>
              <a:rPr sz="2700" b="1" spc="-20" dirty="0">
                <a:latin typeface="Times New Roman"/>
                <a:cs typeface="Times New Roman"/>
              </a:rPr>
              <a:t>схемы  </a:t>
            </a:r>
            <a:r>
              <a:rPr sz="2700" b="1" spc="-5" dirty="0">
                <a:latin typeface="Times New Roman"/>
                <a:cs typeface="Times New Roman"/>
              </a:rPr>
              <a:t>Составление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плана</a:t>
            </a:r>
            <a:endParaRPr sz="2700">
              <a:latin typeface="Times New Roman"/>
              <a:cs typeface="Times New Roman"/>
            </a:endParaRPr>
          </a:p>
          <a:p>
            <a:pPr marL="38100" marR="3836035" indent="459105">
              <a:lnSpc>
                <a:spcPts val="5990"/>
              </a:lnSpc>
              <a:spcBef>
                <a:spcPts val="660"/>
              </a:spcBef>
            </a:pPr>
            <a:r>
              <a:rPr sz="2700" b="1" spc="-20" dirty="0">
                <a:latin typeface="Times New Roman"/>
                <a:cs typeface="Times New Roman"/>
              </a:rPr>
              <a:t>Комментированное</a:t>
            </a:r>
            <a:r>
              <a:rPr sz="2700" b="1" spc="-9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чтение  </a:t>
            </a:r>
            <a:r>
              <a:rPr sz="2700" b="1" spc="-10" dirty="0">
                <a:latin typeface="Times New Roman"/>
                <a:cs typeface="Times New Roman"/>
              </a:rPr>
              <a:t>Логическое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запоминание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5298" y="5887328"/>
            <a:ext cx="633831" cy="6338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298" y="5887328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5">
                <a:moveTo>
                  <a:pt x="0" y="316915"/>
                </a:moveTo>
                <a:lnTo>
                  <a:pt x="3436" y="270083"/>
                </a:lnTo>
                <a:lnTo>
                  <a:pt x="13417" y="225385"/>
                </a:lnTo>
                <a:lnTo>
                  <a:pt x="29454" y="183310"/>
                </a:lnTo>
                <a:lnTo>
                  <a:pt x="51056" y="144350"/>
                </a:lnTo>
                <a:lnTo>
                  <a:pt x="77732" y="108994"/>
                </a:lnTo>
                <a:lnTo>
                  <a:pt x="108994" y="77732"/>
                </a:lnTo>
                <a:lnTo>
                  <a:pt x="144350" y="51056"/>
                </a:lnTo>
                <a:lnTo>
                  <a:pt x="183310" y="29454"/>
                </a:lnTo>
                <a:lnTo>
                  <a:pt x="225385" y="13417"/>
                </a:lnTo>
                <a:lnTo>
                  <a:pt x="270083" y="3436"/>
                </a:lnTo>
                <a:lnTo>
                  <a:pt x="316915" y="0"/>
                </a:lnTo>
                <a:lnTo>
                  <a:pt x="363748" y="3436"/>
                </a:lnTo>
                <a:lnTo>
                  <a:pt x="408446" y="13417"/>
                </a:lnTo>
                <a:lnTo>
                  <a:pt x="450521" y="29454"/>
                </a:lnTo>
                <a:lnTo>
                  <a:pt x="489481" y="51056"/>
                </a:lnTo>
                <a:lnTo>
                  <a:pt x="524837" y="77732"/>
                </a:lnTo>
                <a:lnTo>
                  <a:pt x="556098" y="108994"/>
                </a:lnTo>
                <a:lnTo>
                  <a:pt x="582775" y="144350"/>
                </a:lnTo>
                <a:lnTo>
                  <a:pt x="604377" y="183310"/>
                </a:lnTo>
                <a:lnTo>
                  <a:pt x="620413" y="225385"/>
                </a:lnTo>
                <a:lnTo>
                  <a:pt x="630395" y="270083"/>
                </a:lnTo>
                <a:lnTo>
                  <a:pt x="633831" y="316915"/>
                </a:lnTo>
                <a:lnTo>
                  <a:pt x="630395" y="363748"/>
                </a:lnTo>
                <a:lnTo>
                  <a:pt x="620413" y="408446"/>
                </a:lnTo>
                <a:lnTo>
                  <a:pt x="604377" y="450521"/>
                </a:lnTo>
                <a:lnTo>
                  <a:pt x="582775" y="489481"/>
                </a:lnTo>
                <a:lnTo>
                  <a:pt x="556098" y="524837"/>
                </a:lnTo>
                <a:lnTo>
                  <a:pt x="524837" y="556098"/>
                </a:lnTo>
                <a:lnTo>
                  <a:pt x="489481" y="582775"/>
                </a:lnTo>
                <a:lnTo>
                  <a:pt x="450521" y="604377"/>
                </a:lnTo>
                <a:lnTo>
                  <a:pt x="408446" y="620413"/>
                </a:lnTo>
                <a:lnTo>
                  <a:pt x="363748" y="630395"/>
                </a:lnTo>
                <a:lnTo>
                  <a:pt x="316915" y="633831"/>
                </a:lnTo>
                <a:lnTo>
                  <a:pt x="270083" y="630395"/>
                </a:lnTo>
                <a:lnTo>
                  <a:pt x="225385" y="620413"/>
                </a:lnTo>
                <a:lnTo>
                  <a:pt x="183310" y="604377"/>
                </a:lnTo>
                <a:lnTo>
                  <a:pt x="144350" y="582775"/>
                </a:lnTo>
                <a:lnTo>
                  <a:pt x="108994" y="556098"/>
                </a:lnTo>
                <a:lnTo>
                  <a:pt x="77732" y="524837"/>
                </a:lnTo>
                <a:lnTo>
                  <a:pt x="51056" y="489481"/>
                </a:lnTo>
                <a:lnTo>
                  <a:pt x="29454" y="450521"/>
                </a:lnTo>
                <a:lnTo>
                  <a:pt x="13417" y="408446"/>
                </a:lnTo>
                <a:lnTo>
                  <a:pt x="3436" y="363748"/>
                </a:lnTo>
                <a:lnTo>
                  <a:pt x="0" y="316915"/>
                </a:lnTo>
                <a:close/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32948" y="1235077"/>
            <a:ext cx="2016125" cy="22396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29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091" y="426113"/>
            <a:ext cx="87966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21230" algn="l"/>
                <a:tab pos="5545455" algn="l"/>
              </a:tabLst>
            </a:pPr>
            <a:r>
              <a:rPr sz="4400" dirty="0">
                <a:solidFill>
                  <a:srgbClr val="001F5F"/>
                </a:solidFill>
              </a:rPr>
              <a:t>Поиск</a:t>
            </a:r>
            <a:r>
              <a:rPr sz="4400" spc="-20" dirty="0">
                <a:solidFill>
                  <a:srgbClr val="001F5F"/>
                </a:solidFill>
              </a:rPr>
              <a:t> </a:t>
            </a:r>
            <a:r>
              <a:rPr sz="4400" dirty="0">
                <a:solidFill>
                  <a:srgbClr val="001F5F"/>
                </a:solidFill>
              </a:rPr>
              <a:t>и	осмысле</a:t>
            </a:r>
            <a:r>
              <a:rPr sz="4400" spc="-15" dirty="0">
                <a:solidFill>
                  <a:srgbClr val="001F5F"/>
                </a:solidFill>
              </a:rPr>
              <a:t>н</a:t>
            </a:r>
            <a:r>
              <a:rPr sz="4400" spc="-5" dirty="0">
                <a:solidFill>
                  <a:srgbClr val="001F5F"/>
                </a:solidFill>
              </a:rPr>
              <a:t>и</a:t>
            </a:r>
            <a:r>
              <a:rPr sz="4400" dirty="0">
                <a:solidFill>
                  <a:srgbClr val="001F5F"/>
                </a:solidFill>
              </a:rPr>
              <a:t>е	</a:t>
            </a:r>
            <a:r>
              <a:rPr sz="4400" spc="-5" dirty="0">
                <a:solidFill>
                  <a:srgbClr val="001F5F"/>
                </a:solidFill>
              </a:rPr>
              <a:t>инфо</a:t>
            </a:r>
            <a:r>
              <a:rPr sz="4400" spc="-85" dirty="0">
                <a:solidFill>
                  <a:srgbClr val="001F5F"/>
                </a:solidFill>
              </a:rPr>
              <a:t>р</a:t>
            </a:r>
            <a:r>
              <a:rPr sz="4400" spc="-30" dirty="0">
                <a:solidFill>
                  <a:srgbClr val="001F5F"/>
                </a:solidFill>
              </a:rPr>
              <a:t>м</a:t>
            </a:r>
            <a:r>
              <a:rPr sz="4400" dirty="0">
                <a:solidFill>
                  <a:srgbClr val="001F5F"/>
                </a:solidFill>
              </a:rPr>
              <a:t>ации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968500" y="2299438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5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8500" y="2299438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5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6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5690" y="1945132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5162550" y="0"/>
                </a:moveTo>
                <a:lnTo>
                  <a:pt x="118110" y="0"/>
                </a:lnTo>
                <a:lnTo>
                  <a:pt x="72116" y="9292"/>
                </a:lnTo>
                <a:lnTo>
                  <a:pt x="34575" y="34623"/>
                </a:lnTo>
                <a:lnTo>
                  <a:pt x="9274" y="72169"/>
                </a:lnTo>
                <a:lnTo>
                  <a:pt x="0" y="118109"/>
                </a:lnTo>
                <a:lnTo>
                  <a:pt x="0" y="590422"/>
                </a:lnTo>
                <a:lnTo>
                  <a:pt x="9274" y="636416"/>
                </a:lnTo>
                <a:lnTo>
                  <a:pt x="34575" y="673957"/>
                </a:lnTo>
                <a:lnTo>
                  <a:pt x="72116" y="699258"/>
                </a:lnTo>
                <a:lnTo>
                  <a:pt x="118110" y="708532"/>
                </a:lnTo>
                <a:lnTo>
                  <a:pt x="5162550" y="708532"/>
                </a:lnTo>
                <a:lnTo>
                  <a:pt x="5208543" y="699258"/>
                </a:lnTo>
                <a:lnTo>
                  <a:pt x="5246084" y="673957"/>
                </a:lnTo>
                <a:lnTo>
                  <a:pt x="5271385" y="636416"/>
                </a:lnTo>
                <a:lnTo>
                  <a:pt x="5280660" y="590422"/>
                </a:lnTo>
                <a:lnTo>
                  <a:pt x="5280660" y="118109"/>
                </a:lnTo>
                <a:lnTo>
                  <a:pt x="5271385" y="72169"/>
                </a:lnTo>
                <a:lnTo>
                  <a:pt x="5246084" y="34623"/>
                </a:lnTo>
                <a:lnTo>
                  <a:pt x="5208543" y="9292"/>
                </a:lnTo>
                <a:lnTo>
                  <a:pt x="5162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5690" y="1945132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0" y="118109"/>
                </a:moveTo>
                <a:lnTo>
                  <a:pt x="9274" y="72169"/>
                </a:lnTo>
                <a:lnTo>
                  <a:pt x="34575" y="34623"/>
                </a:lnTo>
                <a:lnTo>
                  <a:pt x="72116" y="9292"/>
                </a:lnTo>
                <a:lnTo>
                  <a:pt x="118110" y="0"/>
                </a:lnTo>
                <a:lnTo>
                  <a:pt x="5162550" y="0"/>
                </a:lnTo>
                <a:lnTo>
                  <a:pt x="5208543" y="9292"/>
                </a:lnTo>
                <a:lnTo>
                  <a:pt x="5246084" y="34623"/>
                </a:lnTo>
                <a:lnTo>
                  <a:pt x="5271385" y="72169"/>
                </a:lnTo>
                <a:lnTo>
                  <a:pt x="5280660" y="118109"/>
                </a:lnTo>
                <a:lnTo>
                  <a:pt x="5280660" y="590422"/>
                </a:lnTo>
                <a:lnTo>
                  <a:pt x="5271385" y="636416"/>
                </a:lnTo>
                <a:lnTo>
                  <a:pt x="5246084" y="673957"/>
                </a:lnTo>
                <a:lnTo>
                  <a:pt x="5208543" y="699258"/>
                </a:lnTo>
                <a:lnTo>
                  <a:pt x="5162550" y="708532"/>
                </a:lnTo>
                <a:lnTo>
                  <a:pt x="118110" y="708532"/>
                </a:lnTo>
                <a:lnTo>
                  <a:pt x="72116" y="699258"/>
                </a:lnTo>
                <a:lnTo>
                  <a:pt x="34575" y="673957"/>
                </a:lnTo>
                <a:lnTo>
                  <a:pt x="9274" y="636416"/>
                </a:lnTo>
                <a:lnTo>
                  <a:pt x="0" y="590422"/>
                </a:lnTo>
                <a:lnTo>
                  <a:pt x="0" y="11810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8500" y="3388082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8500" y="3388082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5690" y="3033776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5162550" y="0"/>
                </a:moveTo>
                <a:lnTo>
                  <a:pt x="118110" y="0"/>
                </a:lnTo>
                <a:lnTo>
                  <a:pt x="72116" y="9292"/>
                </a:lnTo>
                <a:lnTo>
                  <a:pt x="34575" y="34623"/>
                </a:lnTo>
                <a:lnTo>
                  <a:pt x="9274" y="72169"/>
                </a:lnTo>
                <a:lnTo>
                  <a:pt x="0" y="118110"/>
                </a:lnTo>
                <a:lnTo>
                  <a:pt x="0" y="590423"/>
                </a:lnTo>
                <a:lnTo>
                  <a:pt x="9274" y="636416"/>
                </a:lnTo>
                <a:lnTo>
                  <a:pt x="34575" y="673957"/>
                </a:lnTo>
                <a:lnTo>
                  <a:pt x="72116" y="699258"/>
                </a:lnTo>
                <a:lnTo>
                  <a:pt x="118110" y="708532"/>
                </a:lnTo>
                <a:lnTo>
                  <a:pt x="5162550" y="708532"/>
                </a:lnTo>
                <a:lnTo>
                  <a:pt x="5208543" y="699258"/>
                </a:lnTo>
                <a:lnTo>
                  <a:pt x="5246084" y="673957"/>
                </a:lnTo>
                <a:lnTo>
                  <a:pt x="5271385" y="636416"/>
                </a:lnTo>
                <a:lnTo>
                  <a:pt x="5280660" y="590423"/>
                </a:lnTo>
                <a:lnTo>
                  <a:pt x="5280660" y="118110"/>
                </a:lnTo>
                <a:lnTo>
                  <a:pt x="5271385" y="72169"/>
                </a:lnTo>
                <a:lnTo>
                  <a:pt x="5246084" y="34623"/>
                </a:lnTo>
                <a:lnTo>
                  <a:pt x="5208543" y="9292"/>
                </a:lnTo>
                <a:lnTo>
                  <a:pt x="5162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5690" y="3033776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0" y="118110"/>
                </a:moveTo>
                <a:lnTo>
                  <a:pt x="9274" y="72169"/>
                </a:lnTo>
                <a:lnTo>
                  <a:pt x="34575" y="34623"/>
                </a:lnTo>
                <a:lnTo>
                  <a:pt x="72116" y="9292"/>
                </a:lnTo>
                <a:lnTo>
                  <a:pt x="118110" y="0"/>
                </a:lnTo>
                <a:lnTo>
                  <a:pt x="5162550" y="0"/>
                </a:lnTo>
                <a:lnTo>
                  <a:pt x="5208543" y="9292"/>
                </a:lnTo>
                <a:lnTo>
                  <a:pt x="5246084" y="34623"/>
                </a:lnTo>
                <a:lnTo>
                  <a:pt x="5271385" y="72169"/>
                </a:lnTo>
                <a:lnTo>
                  <a:pt x="5280660" y="118110"/>
                </a:lnTo>
                <a:lnTo>
                  <a:pt x="5280660" y="590423"/>
                </a:lnTo>
                <a:lnTo>
                  <a:pt x="5271385" y="636416"/>
                </a:lnTo>
                <a:lnTo>
                  <a:pt x="5246084" y="673957"/>
                </a:lnTo>
                <a:lnTo>
                  <a:pt x="5208543" y="699258"/>
                </a:lnTo>
                <a:lnTo>
                  <a:pt x="5162550" y="708532"/>
                </a:lnTo>
                <a:lnTo>
                  <a:pt x="118110" y="708532"/>
                </a:lnTo>
                <a:lnTo>
                  <a:pt x="72116" y="699258"/>
                </a:lnTo>
                <a:lnTo>
                  <a:pt x="34575" y="673957"/>
                </a:lnTo>
                <a:lnTo>
                  <a:pt x="9274" y="636416"/>
                </a:lnTo>
                <a:lnTo>
                  <a:pt x="0" y="590423"/>
                </a:lnTo>
                <a:lnTo>
                  <a:pt x="0" y="11811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8500" y="4476726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8500" y="4476726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6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5689" y="4122420"/>
            <a:ext cx="5299075" cy="708660"/>
          </a:xfrm>
          <a:custGeom>
            <a:avLst/>
            <a:gdLst/>
            <a:ahLst/>
            <a:cxnLst/>
            <a:rect l="l" t="t" r="r" b="b"/>
            <a:pathLst>
              <a:path w="5299075" h="708660">
                <a:moveTo>
                  <a:pt x="5180838" y="0"/>
                </a:moveTo>
                <a:lnTo>
                  <a:pt x="118110" y="0"/>
                </a:lnTo>
                <a:lnTo>
                  <a:pt x="72116" y="9292"/>
                </a:lnTo>
                <a:lnTo>
                  <a:pt x="34575" y="34623"/>
                </a:lnTo>
                <a:lnTo>
                  <a:pt x="9274" y="72169"/>
                </a:lnTo>
                <a:lnTo>
                  <a:pt x="0" y="118109"/>
                </a:lnTo>
                <a:lnTo>
                  <a:pt x="0" y="590422"/>
                </a:lnTo>
                <a:lnTo>
                  <a:pt x="9274" y="636416"/>
                </a:lnTo>
                <a:lnTo>
                  <a:pt x="34575" y="673957"/>
                </a:lnTo>
                <a:lnTo>
                  <a:pt x="72116" y="699258"/>
                </a:lnTo>
                <a:lnTo>
                  <a:pt x="118110" y="708532"/>
                </a:lnTo>
                <a:lnTo>
                  <a:pt x="5180838" y="708532"/>
                </a:lnTo>
                <a:lnTo>
                  <a:pt x="5226831" y="699258"/>
                </a:lnTo>
                <a:lnTo>
                  <a:pt x="5264372" y="673957"/>
                </a:lnTo>
                <a:lnTo>
                  <a:pt x="5289673" y="636416"/>
                </a:lnTo>
                <a:lnTo>
                  <a:pt x="5298948" y="590422"/>
                </a:lnTo>
                <a:lnTo>
                  <a:pt x="5298948" y="118109"/>
                </a:lnTo>
                <a:lnTo>
                  <a:pt x="5289673" y="72169"/>
                </a:lnTo>
                <a:lnTo>
                  <a:pt x="5264372" y="34623"/>
                </a:lnTo>
                <a:lnTo>
                  <a:pt x="5226831" y="9292"/>
                </a:lnTo>
                <a:lnTo>
                  <a:pt x="518083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5689" y="4122420"/>
            <a:ext cx="5299075" cy="708660"/>
          </a:xfrm>
          <a:custGeom>
            <a:avLst/>
            <a:gdLst/>
            <a:ahLst/>
            <a:cxnLst/>
            <a:rect l="l" t="t" r="r" b="b"/>
            <a:pathLst>
              <a:path w="5299075" h="708660">
                <a:moveTo>
                  <a:pt x="0" y="118109"/>
                </a:moveTo>
                <a:lnTo>
                  <a:pt x="9274" y="72169"/>
                </a:lnTo>
                <a:lnTo>
                  <a:pt x="34575" y="34623"/>
                </a:lnTo>
                <a:lnTo>
                  <a:pt x="72116" y="9292"/>
                </a:lnTo>
                <a:lnTo>
                  <a:pt x="118110" y="0"/>
                </a:lnTo>
                <a:lnTo>
                  <a:pt x="5180838" y="0"/>
                </a:lnTo>
                <a:lnTo>
                  <a:pt x="5226831" y="9292"/>
                </a:lnTo>
                <a:lnTo>
                  <a:pt x="5264372" y="34623"/>
                </a:lnTo>
                <a:lnTo>
                  <a:pt x="5289673" y="72169"/>
                </a:lnTo>
                <a:lnTo>
                  <a:pt x="5298948" y="118109"/>
                </a:lnTo>
                <a:lnTo>
                  <a:pt x="5298948" y="590422"/>
                </a:lnTo>
                <a:lnTo>
                  <a:pt x="5289673" y="636416"/>
                </a:lnTo>
                <a:lnTo>
                  <a:pt x="5264372" y="673957"/>
                </a:lnTo>
                <a:lnTo>
                  <a:pt x="5226831" y="699258"/>
                </a:lnTo>
                <a:lnTo>
                  <a:pt x="5180838" y="708532"/>
                </a:lnTo>
                <a:lnTo>
                  <a:pt x="118110" y="708532"/>
                </a:lnTo>
                <a:lnTo>
                  <a:pt x="72116" y="699258"/>
                </a:lnTo>
                <a:lnTo>
                  <a:pt x="34575" y="673957"/>
                </a:lnTo>
                <a:lnTo>
                  <a:pt x="9274" y="636416"/>
                </a:lnTo>
                <a:lnTo>
                  <a:pt x="0" y="590422"/>
                </a:lnTo>
                <a:lnTo>
                  <a:pt x="0" y="1181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8500" y="5565332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8500" y="5565332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5690" y="5211064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5162550" y="0"/>
                </a:moveTo>
                <a:lnTo>
                  <a:pt x="118110" y="0"/>
                </a:lnTo>
                <a:lnTo>
                  <a:pt x="72116" y="9274"/>
                </a:lnTo>
                <a:lnTo>
                  <a:pt x="34575" y="34575"/>
                </a:lnTo>
                <a:lnTo>
                  <a:pt x="9274" y="72116"/>
                </a:lnTo>
                <a:lnTo>
                  <a:pt x="0" y="118110"/>
                </a:lnTo>
                <a:lnTo>
                  <a:pt x="0" y="590423"/>
                </a:lnTo>
                <a:lnTo>
                  <a:pt x="9274" y="636386"/>
                </a:lnTo>
                <a:lnTo>
                  <a:pt x="34575" y="673920"/>
                </a:lnTo>
                <a:lnTo>
                  <a:pt x="72116" y="699227"/>
                </a:lnTo>
                <a:lnTo>
                  <a:pt x="118110" y="708507"/>
                </a:lnTo>
                <a:lnTo>
                  <a:pt x="5162550" y="708507"/>
                </a:lnTo>
                <a:lnTo>
                  <a:pt x="5208543" y="699227"/>
                </a:lnTo>
                <a:lnTo>
                  <a:pt x="5246084" y="673920"/>
                </a:lnTo>
                <a:lnTo>
                  <a:pt x="5271385" y="636386"/>
                </a:lnTo>
                <a:lnTo>
                  <a:pt x="5280660" y="590423"/>
                </a:lnTo>
                <a:lnTo>
                  <a:pt x="5280660" y="118110"/>
                </a:lnTo>
                <a:lnTo>
                  <a:pt x="5271385" y="72116"/>
                </a:lnTo>
                <a:lnTo>
                  <a:pt x="5246084" y="34575"/>
                </a:lnTo>
                <a:lnTo>
                  <a:pt x="5208543" y="9274"/>
                </a:lnTo>
                <a:lnTo>
                  <a:pt x="5162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5690" y="5211064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0" y="118110"/>
                </a:moveTo>
                <a:lnTo>
                  <a:pt x="9274" y="72116"/>
                </a:lnTo>
                <a:lnTo>
                  <a:pt x="34575" y="34575"/>
                </a:lnTo>
                <a:lnTo>
                  <a:pt x="72116" y="9274"/>
                </a:lnTo>
                <a:lnTo>
                  <a:pt x="118110" y="0"/>
                </a:lnTo>
                <a:lnTo>
                  <a:pt x="5162550" y="0"/>
                </a:lnTo>
                <a:lnTo>
                  <a:pt x="5208543" y="9274"/>
                </a:lnTo>
                <a:lnTo>
                  <a:pt x="5246084" y="34575"/>
                </a:lnTo>
                <a:lnTo>
                  <a:pt x="5271385" y="72116"/>
                </a:lnTo>
                <a:lnTo>
                  <a:pt x="5280660" y="118110"/>
                </a:lnTo>
                <a:lnTo>
                  <a:pt x="5280660" y="590423"/>
                </a:lnTo>
                <a:lnTo>
                  <a:pt x="5271385" y="636386"/>
                </a:lnTo>
                <a:lnTo>
                  <a:pt x="5246084" y="673920"/>
                </a:lnTo>
                <a:lnTo>
                  <a:pt x="5208543" y="699227"/>
                </a:lnTo>
                <a:lnTo>
                  <a:pt x="5162550" y="708507"/>
                </a:lnTo>
                <a:lnTo>
                  <a:pt x="118110" y="708507"/>
                </a:lnTo>
                <a:lnTo>
                  <a:pt x="72116" y="699227"/>
                </a:lnTo>
                <a:lnTo>
                  <a:pt x="34575" y="673920"/>
                </a:lnTo>
                <a:lnTo>
                  <a:pt x="9274" y="636386"/>
                </a:lnTo>
                <a:lnTo>
                  <a:pt x="0" y="590423"/>
                </a:lnTo>
                <a:lnTo>
                  <a:pt x="0" y="11811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7433" y="2039238"/>
            <a:ext cx="3105785" cy="37393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Инсерт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255200"/>
              </a:lnSpc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Двойной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дневник 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Сюжетная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 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Таблица-синтез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31095" y="771400"/>
            <a:ext cx="1780031" cy="177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24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325" y="1100200"/>
            <a:ext cx="1570608" cy="14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47" y="2932685"/>
            <a:ext cx="1588516" cy="228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785691"/>
            <a:ext cx="68522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001F5F"/>
                </a:solidFill>
              </a:rPr>
              <a:t>«Инсерт» - заметки </a:t>
            </a:r>
            <a:r>
              <a:rPr sz="4000" b="1" spc="-5" dirty="0">
                <a:solidFill>
                  <a:srgbClr val="001F5F"/>
                </a:solidFill>
              </a:rPr>
              <a:t>на</a:t>
            </a:r>
            <a:r>
              <a:rPr sz="4000" b="1" spc="-95" dirty="0">
                <a:solidFill>
                  <a:srgbClr val="001F5F"/>
                </a:solidFill>
              </a:rPr>
              <a:t> </a:t>
            </a:r>
            <a:r>
              <a:rPr sz="4000" b="1" spc="-10" dirty="0">
                <a:solidFill>
                  <a:srgbClr val="001F5F"/>
                </a:solidFill>
              </a:rPr>
              <a:t>полях</a:t>
            </a:r>
            <a:endParaRPr sz="4000" b="1" dirty="0"/>
          </a:p>
        </p:txBody>
      </p:sp>
      <p:sp>
        <p:nvSpPr>
          <p:cNvPr id="5" name="object 5"/>
          <p:cNvSpPr/>
          <p:nvPr/>
        </p:nvSpPr>
        <p:spPr>
          <a:xfrm>
            <a:off x="1725167" y="2785872"/>
            <a:ext cx="10273284" cy="301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72792" y="2794763"/>
          <a:ext cx="10165714" cy="290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9405"/>
                <a:gridCol w="7306309"/>
              </a:tblGrid>
              <a:tr h="5861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525780" algn="l"/>
                        </a:tabLst>
                      </a:pP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V	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(галочка)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известно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─</a:t>
                      </a:r>
                      <a:r>
                        <a:rPr sz="32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(минус)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противоречит</a:t>
                      </a:r>
                      <a:r>
                        <a:rPr sz="32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представлению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(плюс)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является </a:t>
                      </a: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интересным и</a:t>
                      </a:r>
                      <a:r>
                        <a:rPr sz="3200" b="1" spc="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неожиданным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436245" algn="l"/>
                        </a:tabLst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!	</a:t>
                      </a:r>
                      <a:r>
                        <a:rPr sz="28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(воскл.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знак)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понравилось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(вопрос)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желание 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узнать</a:t>
                      </a:r>
                      <a:r>
                        <a:rPr sz="3200" b="1" spc="-4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больше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1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64077" y="1382904"/>
          <a:ext cx="8126731" cy="192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385"/>
                <a:gridCol w="1349375"/>
                <a:gridCol w="1527175"/>
                <a:gridCol w="1487805"/>
                <a:gridCol w="2713991"/>
              </a:tblGrid>
              <a:tr h="7772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Кто?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Что?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Когда?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Где?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Почему?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149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9647" y="891316"/>
            <a:ext cx="34620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1F5F"/>
                </a:solidFill>
              </a:rPr>
              <a:t>«Сюжетная</a:t>
            </a:r>
            <a:r>
              <a:rPr sz="2800" spc="-3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таблица»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59409" y="3181554"/>
            <a:ext cx="2545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Таблица-синтез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6121" y="3724402"/>
          <a:ext cx="8495031" cy="2663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851"/>
                <a:gridCol w="2793365"/>
                <a:gridCol w="2710815"/>
              </a:tblGrid>
              <a:tr h="1627505">
                <a:tc>
                  <a:txBody>
                    <a:bodyPr/>
                    <a:lstStyle/>
                    <a:p>
                      <a:pPr marL="287020" marR="267335" indent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Ключевые слова  (моменты)</a:t>
                      </a:r>
                      <a:r>
                        <a:rPr sz="24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текста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18745" indent="39878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970405" algn="l"/>
                        </a:tabLst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Выписки	из 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текста</a:t>
                      </a:r>
                      <a:r>
                        <a:rPr sz="24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(связанные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75970" marR="446405" indent="-309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ключевыми  словами)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393700" indent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615440" algn="l"/>
                        </a:tabLst>
                      </a:pP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Почему	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эта 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цитата</a:t>
                      </a:r>
                      <a:r>
                        <a:rPr sz="24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важна 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(мысли,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рассуждения)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03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62471" y="1127635"/>
            <a:ext cx="1880997" cy="188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6219" y="4054728"/>
            <a:ext cx="3238373" cy="1812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60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5" y="1775459"/>
            <a:ext cx="7975092" cy="458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201" y="1824865"/>
            <a:ext cx="7835900" cy="4451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438" y="1820102"/>
            <a:ext cx="7845425" cy="4460875"/>
          </a:xfrm>
          <a:custGeom>
            <a:avLst/>
            <a:gdLst/>
            <a:ahLst/>
            <a:cxnLst/>
            <a:rect l="l" t="t" r="r" b="b"/>
            <a:pathLst>
              <a:path w="7845425" h="4460875">
                <a:moveTo>
                  <a:pt x="0" y="4460748"/>
                </a:moveTo>
                <a:lnTo>
                  <a:pt x="7845425" y="4460748"/>
                </a:lnTo>
                <a:lnTo>
                  <a:pt x="7845425" y="0"/>
                </a:lnTo>
                <a:lnTo>
                  <a:pt x="0" y="0"/>
                </a:lnTo>
                <a:lnTo>
                  <a:pt x="0" y="4460748"/>
                </a:lnTo>
                <a:close/>
              </a:path>
            </a:pathLst>
          </a:custGeom>
          <a:ln w="9525">
            <a:solidFill>
              <a:srgbClr val="004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2545" y="643537"/>
            <a:ext cx="10217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Представь </a:t>
            </a:r>
            <a:r>
              <a:rPr sz="2800" spc="-10" dirty="0">
                <a:solidFill>
                  <a:srgbClr val="001F5F"/>
                </a:solidFill>
              </a:rPr>
              <a:t>систему персонажей «Сказки </a:t>
            </a:r>
            <a:r>
              <a:rPr sz="2800" spc="-5" dirty="0">
                <a:solidFill>
                  <a:srgbClr val="001F5F"/>
                </a:solidFill>
              </a:rPr>
              <a:t>о </a:t>
            </a:r>
            <a:r>
              <a:rPr sz="2800" spc="-15" dirty="0">
                <a:solidFill>
                  <a:srgbClr val="001F5F"/>
                </a:solidFill>
              </a:rPr>
              <a:t>мёртвой </a:t>
            </a:r>
            <a:r>
              <a:rPr sz="2800" spc="-5" dirty="0">
                <a:solidFill>
                  <a:srgbClr val="001F5F"/>
                </a:solidFill>
              </a:rPr>
              <a:t>царевне</a:t>
            </a:r>
            <a:r>
              <a:rPr sz="2800" spc="8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…»</a:t>
            </a:r>
            <a:endParaRPr sz="2800"/>
          </a:p>
          <a:p>
            <a:pPr marL="135890" algn="ctr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</a:rPr>
              <a:t>в </a:t>
            </a:r>
            <a:r>
              <a:rPr sz="2800" spc="-10" dirty="0">
                <a:solidFill>
                  <a:srgbClr val="001F5F"/>
                </a:solidFill>
              </a:rPr>
              <a:t>виде </a:t>
            </a:r>
            <a:r>
              <a:rPr sz="2800" spc="-25" dirty="0">
                <a:solidFill>
                  <a:srgbClr val="001F5F"/>
                </a:solidFill>
              </a:rPr>
              <a:t>схемы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8264653" y="1941576"/>
            <a:ext cx="3927347" cy="421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0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1555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dirty="0" smtClean="0"/>
              <a:t>БРИКОЛАЖ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1828801"/>
            <a:ext cx="6400800" cy="43021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002060"/>
                </a:solidFill>
              </a:rPr>
              <a:t>Бриколаж</a:t>
            </a:r>
            <a:r>
              <a:rPr lang="ru-RU" sz="3200" b="1" dirty="0" smtClean="0">
                <a:solidFill>
                  <a:srgbClr val="002060"/>
                </a:solidFill>
              </a:rPr>
              <a:t> в образовании (англ. </a:t>
            </a:r>
            <a:r>
              <a:rPr lang="ru-RU" sz="3200" b="1" dirty="0" err="1" smtClean="0">
                <a:solidFill>
                  <a:srgbClr val="002060"/>
                </a:solidFill>
              </a:rPr>
              <a:t>Bricolage</a:t>
            </a:r>
            <a:r>
              <a:rPr lang="ru-RU" sz="3200" b="1" dirty="0" smtClean="0">
                <a:solidFill>
                  <a:srgbClr val="002060"/>
                </a:solidFill>
              </a:rPr>
              <a:t>) – подход, при котором в процессе организации учебы используются все подручные материалы, кроме специально созданных для этой цели </a:t>
            </a:r>
            <a:r>
              <a:rPr lang="ru-RU" sz="3200" b="1" dirty="0" smtClean="0">
                <a:solidFill>
                  <a:srgbClr val="002060"/>
                </a:solidFill>
              </a:rPr>
              <a:t>учебников.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14340" name="Picture 5" descr="bricolage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286000"/>
            <a:ext cx="549565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3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2441" y="2644902"/>
            <a:ext cx="17297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3646" y="2644902"/>
            <a:ext cx="9582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акие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382" y="3010661"/>
            <a:ext cx="26968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890" algn="l"/>
                <a:tab pos="2539365" algn="l"/>
              </a:tabLst>
            </a:pP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дари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ь	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	в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527" y="2644904"/>
            <a:ext cx="33058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54860" algn="l"/>
                <a:tab pos="253301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Внимательно	изучите 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ропр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боры	мо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ванной».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462" y="764247"/>
            <a:ext cx="4528439" cy="587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8406" y="4251705"/>
            <a:ext cx="7023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89591" y="4251705"/>
            <a:ext cx="12827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056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	5-10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5621" y="4251706"/>
            <a:ext cx="31146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3517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дайте	с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язный 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предложений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5709" y="4617543"/>
            <a:ext cx="18478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«Пользование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5620" y="4983607"/>
            <a:ext cx="50082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электроприборами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ванной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комнате».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4" y="6498154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0" y="273049"/>
                </a:moveTo>
                <a:lnTo>
                  <a:pt x="12181415" y="273049"/>
                </a:lnTo>
                <a:lnTo>
                  <a:pt x="12181415" y="0"/>
                </a:lnTo>
                <a:lnTo>
                  <a:pt x="0" y="0"/>
                </a:lnTo>
                <a:lnTo>
                  <a:pt x="0" y="27304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4" y="6764854"/>
            <a:ext cx="12181840" cy="12700"/>
          </a:xfrm>
          <a:custGeom>
            <a:avLst/>
            <a:gdLst/>
            <a:ahLst/>
            <a:cxnLst/>
            <a:rect l="l" t="t" r="r" b="b"/>
            <a:pathLst>
              <a:path w="12181840" h="12700">
                <a:moveTo>
                  <a:pt x="0" y="12699"/>
                </a:moveTo>
                <a:lnTo>
                  <a:pt x="12181415" y="12699"/>
                </a:lnTo>
                <a:lnTo>
                  <a:pt x="1218141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4" y="6498154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12181415" y="0"/>
                </a:moveTo>
                <a:lnTo>
                  <a:pt x="0" y="0"/>
                </a:lnTo>
                <a:lnTo>
                  <a:pt x="0" y="273049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69" y="932688"/>
            <a:ext cx="6025515" cy="513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72834" y="2313560"/>
            <a:ext cx="507428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2211705" algn="l"/>
                <a:tab pos="3883660" algn="l"/>
              </a:tabLst>
            </a:pP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Внимательно 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рассмотрите </a:t>
            </a:r>
            <a:r>
              <a:rPr sz="2700" spc="-50" dirty="0">
                <a:solidFill>
                  <a:srgbClr val="001F5F"/>
                </a:solidFill>
                <a:latin typeface="Times New Roman"/>
                <a:cs typeface="Times New Roman"/>
              </a:rPr>
              <a:t>плакат. 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700" spc="7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700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ав</a:t>
            </a:r>
            <a:r>
              <a:rPr sz="2700" spc="-11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те	и	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700" spc="-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700" spc="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те	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7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вила  </a:t>
            </a:r>
            <a:r>
              <a:rPr sz="27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безопасного поведения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быту 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(5–7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 пунктов).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4414" y="833329"/>
            <a:ext cx="80105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Дайте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самостоятельное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толкование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«шляпа».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Сравните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ваше определение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формулировкой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Толкового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живого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великорусского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 В.И.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Даля.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2577" y="3306902"/>
            <a:ext cx="41236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761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Сформулируйте	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лексические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2579" y="3672967"/>
            <a:ext cx="4251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0075" algn="l"/>
                <a:tab pos="289306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ющи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х	слов:	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рбан»,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2730" y="3306903"/>
            <a:ext cx="11899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</a:t>
            </a:r>
            <a:endParaRPr sz="2400">
              <a:latin typeface="Times New Roman"/>
              <a:cs typeface="Times New Roman"/>
            </a:endParaRPr>
          </a:p>
          <a:p>
            <a:pPr marL="69850" algn="ctr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ль»,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2579" y="4038729"/>
            <a:ext cx="569912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2664460" algn="l"/>
                <a:tab pos="3665854" algn="l"/>
                <a:tab pos="450088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«аксессуар». Запишите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слов  в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форме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словарной статьи.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Сравните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ваши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формулировками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Толкового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аря	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	я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.	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а,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воспользовавшись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сайтом:  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http://slovarozhegova.ru/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471" y="3306903"/>
            <a:ext cx="4974335" cy="304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876" y="208610"/>
            <a:ext cx="3962400" cy="3098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566347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813335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5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9209" y="1887676"/>
            <a:ext cx="9183371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«Функциональная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грамотность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— </a:t>
            </a:r>
            <a:r>
              <a:rPr sz="2800" b="0" spc="10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  </a:t>
            </a:r>
            <a:r>
              <a:rPr sz="2800"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приобретаемые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течение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жизни знания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для 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решения </a:t>
            </a:r>
            <a:r>
              <a:rPr sz="2800" b="0" spc="-30" dirty="0">
                <a:solidFill>
                  <a:srgbClr val="001F5F"/>
                </a:solidFill>
                <a:latin typeface="Times New Roman"/>
                <a:cs typeface="Times New Roman"/>
              </a:rPr>
              <a:t>широкого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диапазона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жизненных </a:t>
            </a:r>
            <a:r>
              <a:rPr sz="2800" b="0" spc="-30" dirty="0">
                <a:solidFill>
                  <a:srgbClr val="001F5F"/>
                </a:solidFill>
                <a:latin typeface="Times New Roman"/>
                <a:cs typeface="Times New Roman"/>
              </a:rPr>
              <a:t>задач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в  различных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сферах </a:t>
            </a:r>
            <a:r>
              <a:rPr sz="2800"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человеческой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общения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и  социальных</a:t>
            </a:r>
            <a:r>
              <a:rPr sz="2800" b="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отношений»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А.А.</a:t>
            </a:r>
            <a:r>
              <a:rPr sz="2800" b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Леонтьев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036" y="1517903"/>
            <a:ext cx="2203704" cy="3386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315" y="1176253"/>
            <a:ext cx="11398885" cy="5236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4880" marR="450850" indent="600075">
              <a:lnSpc>
                <a:spcPct val="115100"/>
              </a:lnSpc>
              <a:spcBef>
                <a:spcPts val="95"/>
              </a:spcBef>
            </a:pPr>
            <a:r>
              <a:rPr sz="2400" b="1" spc="-20" dirty="0">
                <a:latin typeface="Times New Roman"/>
                <a:cs typeface="Times New Roman"/>
              </a:rPr>
              <a:t>ФГБУК </a:t>
            </a:r>
            <a:r>
              <a:rPr sz="2400" b="1" spc="-30" dirty="0">
                <a:latin typeface="Times New Roman"/>
                <a:cs typeface="Times New Roman"/>
              </a:rPr>
              <a:t>«Государственный </a:t>
            </a:r>
            <a:r>
              <a:rPr sz="2400" b="1" spc="-15" dirty="0">
                <a:latin typeface="Times New Roman"/>
                <a:cs typeface="Times New Roman"/>
              </a:rPr>
              <a:t>историко-  </a:t>
            </a:r>
            <a:r>
              <a:rPr sz="2400" b="1" spc="-30" dirty="0">
                <a:latin typeface="Times New Roman"/>
                <a:cs typeface="Times New Roman"/>
              </a:rPr>
              <a:t>культурный </a:t>
            </a:r>
            <a:r>
              <a:rPr sz="2400" b="1" spc="-15" dirty="0">
                <a:latin typeface="Times New Roman"/>
                <a:cs typeface="Times New Roman"/>
              </a:rPr>
              <a:t>музей-заповедник «Московский  </a:t>
            </a:r>
            <a:r>
              <a:rPr sz="2400" b="1" spc="-5" dirty="0">
                <a:latin typeface="Times New Roman"/>
                <a:cs typeface="Times New Roman"/>
              </a:rPr>
              <a:t>Кремль»</a:t>
            </a:r>
            <a:endParaRPr sz="2400" dirty="0">
              <a:latin typeface="Times New Roman"/>
              <a:cs typeface="Times New Roman"/>
            </a:endParaRPr>
          </a:p>
          <a:p>
            <a:pPr marL="4754880" marR="292100" indent="600075">
              <a:lnSpc>
                <a:spcPts val="3310"/>
              </a:lnSpc>
              <a:spcBef>
                <a:spcPts val="185"/>
              </a:spcBef>
            </a:pPr>
            <a:r>
              <a:rPr sz="2400" b="1" spc="-5" dirty="0">
                <a:latin typeface="Times New Roman"/>
                <a:cs typeface="Times New Roman"/>
              </a:rPr>
              <a:t>Официальный </a:t>
            </a:r>
            <a:r>
              <a:rPr sz="2400" b="1" dirty="0">
                <a:latin typeface="Times New Roman"/>
                <a:cs typeface="Times New Roman"/>
              </a:rPr>
              <a:t>сайт:  </a:t>
            </a:r>
            <a:r>
              <a:rPr sz="24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http://www.kreml.ru/museums-moscow-kremlin/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514604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Задание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Представьте, </a:t>
            </a:r>
            <a:r>
              <a:rPr sz="2400" b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ва</a:t>
            </a:r>
            <a:r>
              <a:rPr lang="ru-RU" sz="24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шему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классу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предоставилась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возможность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lang="ru-RU" sz="24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ехать</a:t>
            </a:r>
            <a:r>
              <a:rPr sz="24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столицу нашей Родины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lang="ru-RU" sz="24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большинство ребят</a:t>
            </a:r>
            <a:r>
              <a:rPr sz="24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очень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хотят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посетить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Кремль.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Воспользовавшись материалами 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сайта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музея- 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заповедника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«Московский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Кремль»,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разработайте экскурсионный маршрут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 Кремлю,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создайте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текст экскурсии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ваших</a:t>
            </a:r>
            <a:r>
              <a:rPr sz="24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друзей.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344" y="768352"/>
            <a:ext cx="4704461" cy="3079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0"/>
          <p:cNvSpPr>
            <a:spLocks noGrp="1" noChangeArrowheads="1"/>
          </p:cNvSpPr>
          <p:nvPr>
            <p:ph type="title"/>
          </p:nvPr>
        </p:nvSpPr>
        <p:spPr>
          <a:xfrm>
            <a:off x="1738313" y="285753"/>
            <a:ext cx="8793163" cy="107156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dirty="0">
                <a:latin typeface="Georgia" pitchFamily="18" charset="0"/>
              </a:rPr>
              <a:t>Смысловое чтение – фундамент всех обозначенных в стандарте результатов</a:t>
            </a:r>
          </a:p>
        </p:txBody>
      </p:sp>
      <p:sp>
        <p:nvSpPr>
          <p:cNvPr id="1030" name="Oval 53"/>
          <p:cNvSpPr>
            <a:spLocks noChangeArrowheads="1"/>
          </p:cNvSpPr>
          <p:nvPr/>
        </p:nvSpPr>
        <p:spPr bwMode="auto">
          <a:xfrm>
            <a:off x="3024190" y="3214688"/>
            <a:ext cx="1857375" cy="10715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Коммуникативные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sp>
        <p:nvSpPr>
          <p:cNvPr id="1031" name="Oval 54"/>
          <p:cNvSpPr>
            <a:spLocks noChangeArrowheads="1"/>
          </p:cNvSpPr>
          <p:nvPr/>
        </p:nvSpPr>
        <p:spPr bwMode="auto">
          <a:xfrm>
            <a:off x="7239002" y="3143250"/>
            <a:ext cx="1928813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Исследовательские 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и проектные</a:t>
            </a:r>
          </a:p>
        </p:txBody>
      </p:sp>
      <p:sp>
        <p:nvSpPr>
          <p:cNvPr id="1032" name="Oval 55"/>
          <p:cNvSpPr>
            <a:spLocks noChangeArrowheads="1"/>
          </p:cNvSpPr>
          <p:nvPr/>
        </p:nvSpPr>
        <p:spPr bwMode="auto">
          <a:xfrm>
            <a:off x="5095878" y="1357316"/>
            <a:ext cx="1857375" cy="1000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Познавательные 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sp>
        <p:nvSpPr>
          <p:cNvPr id="1033" name="Oval 56"/>
          <p:cNvSpPr>
            <a:spLocks noChangeArrowheads="1"/>
          </p:cNvSpPr>
          <p:nvPr/>
        </p:nvSpPr>
        <p:spPr bwMode="auto">
          <a:xfrm>
            <a:off x="7239002" y="1928816"/>
            <a:ext cx="1857375" cy="1000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Регулятивные 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 </a:t>
            </a:r>
          </a:p>
        </p:txBody>
      </p:sp>
      <p:sp>
        <p:nvSpPr>
          <p:cNvPr id="1034" name="Oval 54"/>
          <p:cNvSpPr>
            <a:spLocks noChangeArrowheads="1"/>
          </p:cNvSpPr>
          <p:nvPr/>
        </p:nvSpPr>
        <p:spPr bwMode="auto">
          <a:xfrm>
            <a:off x="4167189" y="4214813"/>
            <a:ext cx="3571875" cy="1714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Georgia" pitchFamily="18" charset="0"/>
              </a:rPr>
              <a:t>Чтение </a:t>
            </a:r>
          </a:p>
          <a:p>
            <a:pPr algn="ctr">
              <a:defRPr/>
            </a:pPr>
            <a:r>
              <a:rPr lang="ru-RU" sz="2800" b="1" dirty="0">
                <a:latin typeface="Georgia" pitchFamily="18" charset="0"/>
              </a:rPr>
              <a:t>в составе УУД</a:t>
            </a:r>
          </a:p>
        </p:txBody>
      </p:sp>
      <p:sp>
        <p:nvSpPr>
          <p:cNvPr id="1035" name="Oval 52"/>
          <p:cNvSpPr>
            <a:spLocks noChangeArrowheads="1"/>
          </p:cNvSpPr>
          <p:nvPr/>
        </p:nvSpPr>
        <p:spPr bwMode="auto">
          <a:xfrm>
            <a:off x="3024189" y="1857375"/>
            <a:ext cx="1643063" cy="928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Личностные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pic>
        <p:nvPicPr>
          <p:cNvPr id="4105" name="Picture 4" descr="D:\Мои документы\Методическая работа\семинар\Мой семинар\Рисунок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286002"/>
            <a:ext cx="1962151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4002" y="4286250"/>
            <a:ext cx="3000375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Междисциплинарная программа начальной школы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«Чтение. Работа с текстом»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3315" y="4572000"/>
            <a:ext cx="3214687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Междисциплинарная программа основной школы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«Стратегии смыслового чтения и работа с текстом»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952752" y="6072188"/>
            <a:ext cx="5572125" cy="660400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1371600" y="152400"/>
            <a:ext cx="9677400" cy="648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0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109728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7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566347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813335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5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2242" y="2867598"/>
            <a:ext cx="3361055" cy="1096454"/>
          </a:xfrm>
          <a:prstGeom prst="rect">
            <a:avLst/>
          </a:prstGeom>
          <a:solidFill>
            <a:srgbClr val="809EC2"/>
          </a:solidFill>
          <a:ln w="12700">
            <a:solidFill>
              <a:srgbClr val="5C738E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485140" marR="74930" indent="-402590">
              <a:lnSpc>
                <a:spcPts val="2590"/>
              </a:lnSpc>
            </a:pPr>
            <a:r>
              <a:rPr sz="24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УНК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АЛ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НАЯ  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ГРАМОТНОСТЬ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3298" y="842227"/>
            <a:ext cx="7578103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sz="2400" b="1" spc="-10" dirty="0" err="1" smtClean="0">
                <a:latin typeface="Times New Roman"/>
                <a:cs typeface="Times New Roman"/>
              </a:rPr>
              <a:t>Читательская</a:t>
            </a:r>
            <a:r>
              <a:rPr lang="ru-RU" sz="2400" b="1" spc="-10" dirty="0" smtClean="0">
                <a:latin typeface="Times New Roman"/>
                <a:cs typeface="Times New Roman"/>
              </a:rPr>
              <a:t> и математическая 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грамотность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23298" y="1412838"/>
            <a:ext cx="7578103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lang="ru-RU" sz="2400" b="1" spc="-10" dirty="0" smtClean="0">
                <a:latin typeface="Times New Roman"/>
                <a:cs typeface="Times New Roman"/>
              </a:rPr>
              <a:t>Правовая и общественно-политическая 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3298" y="1983449"/>
            <a:ext cx="7578103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sz="2400" b="1" spc="-5" dirty="0">
                <a:latin typeface="Times New Roman"/>
                <a:cs typeface="Times New Roman"/>
              </a:rPr>
              <a:t>Естественно-научная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2127" y="2554060"/>
            <a:ext cx="6629272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sz="2400" b="1" spc="-20" dirty="0">
                <a:latin typeface="Times New Roman"/>
                <a:cs typeface="Times New Roman"/>
              </a:rPr>
              <a:t>Компьютерная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грамотность</a:t>
            </a:r>
          </a:p>
        </p:txBody>
      </p:sp>
      <p:sp>
        <p:nvSpPr>
          <p:cNvPr id="26" name="object 26"/>
          <p:cNvSpPr/>
          <p:nvPr/>
        </p:nvSpPr>
        <p:spPr>
          <a:xfrm>
            <a:off x="4572127" y="3124671"/>
            <a:ext cx="6629272" cy="456565"/>
          </a:xfrm>
          <a:custGeom>
            <a:avLst/>
            <a:gdLst/>
            <a:ahLst/>
            <a:cxnLst/>
            <a:rect l="l" t="t" r="r" b="b"/>
            <a:pathLst>
              <a:path w="6087109" h="456564">
                <a:moveTo>
                  <a:pt x="0" y="456476"/>
                </a:moveTo>
                <a:lnTo>
                  <a:pt x="6086602" y="456476"/>
                </a:lnTo>
                <a:lnTo>
                  <a:pt x="6086602" y="0"/>
                </a:lnTo>
                <a:lnTo>
                  <a:pt x="0" y="0"/>
                </a:lnTo>
                <a:lnTo>
                  <a:pt x="0" y="456476"/>
                </a:lnTo>
                <a:close/>
              </a:path>
            </a:pathLst>
          </a:custGeom>
          <a:solidFill>
            <a:srgbClr val="344E6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04080" y="3129153"/>
            <a:ext cx="58115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Владение иностранными языками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127" y="3695155"/>
            <a:ext cx="6629272" cy="456565"/>
          </a:xfrm>
          <a:custGeom>
            <a:avLst/>
            <a:gdLst/>
            <a:ahLst/>
            <a:cxnLst/>
            <a:rect l="l" t="t" r="r" b="b"/>
            <a:pathLst>
              <a:path w="6087109" h="456564">
                <a:moveTo>
                  <a:pt x="0" y="456476"/>
                </a:moveTo>
                <a:lnTo>
                  <a:pt x="6086602" y="456476"/>
                </a:lnTo>
                <a:lnTo>
                  <a:pt x="6086602" y="0"/>
                </a:lnTo>
                <a:lnTo>
                  <a:pt x="0" y="0"/>
                </a:lnTo>
                <a:lnTo>
                  <a:pt x="0" y="456476"/>
                </a:lnTo>
                <a:close/>
              </a:path>
            </a:pathLst>
          </a:custGeom>
          <a:solidFill>
            <a:srgbClr val="344E6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04079" y="3699764"/>
            <a:ext cx="372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Times New Roman"/>
                <a:cs typeface="Times New Roman"/>
              </a:rPr>
              <a:t>Финансовая</a:t>
            </a:r>
            <a:r>
              <a:rPr sz="2400" b="1" spc="-20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2127" y="4265764"/>
            <a:ext cx="6629272" cy="386644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5"/>
              </a:spcBef>
            </a:pPr>
            <a:r>
              <a:rPr sz="24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latin typeface="Times New Roman"/>
                <a:cs typeface="Times New Roman"/>
              </a:rPr>
              <a:t>Г</a:t>
            </a:r>
            <a:r>
              <a:rPr sz="2400" b="1" spc="-5" dirty="0" err="1" smtClean="0">
                <a:latin typeface="Times New Roman"/>
                <a:cs typeface="Times New Roman"/>
              </a:rPr>
              <a:t>рамотность</a:t>
            </a:r>
            <a:r>
              <a:rPr lang="ru-RU" sz="2400" b="1" spc="-5" dirty="0" smtClean="0">
                <a:latin typeface="Times New Roman"/>
                <a:cs typeface="Times New Roman"/>
              </a:rPr>
              <a:t> при решении бытовых проблем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81399" y="4836375"/>
            <a:ext cx="7620001" cy="386644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5"/>
              </a:spcBef>
            </a:pPr>
            <a:r>
              <a:rPr sz="2400" b="1" spc="-15" dirty="0" err="1">
                <a:latin typeface="Times New Roman"/>
                <a:cs typeface="Times New Roman"/>
              </a:rPr>
              <a:t>Грамотность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действий в чрезвычайных </a:t>
            </a:r>
            <a:r>
              <a:rPr lang="ru-RU" sz="2400" b="1" dirty="0" smtClean="0">
                <a:latin typeface="Times New Roman"/>
                <a:cs typeface="Times New Roman"/>
              </a:rPr>
              <a:t>ситуациях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81399" y="5406999"/>
            <a:ext cx="7620001" cy="387286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78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40"/>
              </a:spcBef>
            </a:pPr>
            <a:r>
              <a:rPr lang="ru-RU" sz="2400" b="1" spc="-15" dirty="0" smtClean="0">
                <a:latin typeface="Times New Roman"/>
                <a:cs typeface="Times New Roman"/>
              </a:rPr>
              <a:t>Коммуникативная 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81399" y="5977585"/>
            <a:ext cx="7620001" cy="387286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78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40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Информационная 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566347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813335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5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6718" y="1132713"/>
            <a:ext cx="45612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0C0"/>
                </a:solidFill>
                <a:latin typeface="Times New Roman"/>
                <a:cs typeface="Times New Roman"/>
              </a:rPr>
              <a:t>Функциональная </a:t>
            </a:r>
            <a:r>
              <a:rPr sz="2400" b="1" spc="-15" dirty="0">
                <a:solidFill>
                  <a:srgbClr val="0040C0"/>
                </a:solidFill>
                <a:latin typeface="Times New Roman"/>
                <a:cs typeface="Times New Roman"/>
              </a:rPr>
              <a:t>грамотность</a:t>
            </a:r>
            <a:r>
              <a:rPr sz="2400" b="1" spc="65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0C0"/>
                </a:solidFill>
                <a:latin typeface="Times New Roman"/>
                <a:cs typeface="Times New Roman"/>
              </a:rPr>
              <a:t>─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17" y="1498550"/>
            <a:ext cx="434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713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	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использовать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718" y="1864614"/>
            <a:ext cx="4259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2750" algn="l"/>
                <a:tab pos="4081779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аемые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4510" y="1498551"/>
            <a:ext cx="10953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718" y="2230373"/>
            <a:ext cx="55740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2277110" algn="l"/>
                <a:tab pos="3460115" algn="l"/>
                <a:tab pos="3810635" algn="l"/>
                <a:tab pos="506984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жи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знан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я,	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	и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ав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ыки	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ля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1902" y="2596084"/>
            <a:ext cx="1390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широкого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4366" y="2962147"/>
            <a:ext cx="14859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зад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ч	в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717" y="2596085"/>
            <a:ext cx="15544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решения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диапазона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различных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6107" y="2596085"/>
            <a:ext cx="18853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льно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жизненных 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сферах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5077" y="3327907"/>
            <a:ext cx="18853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717" y="3693668"/>
            <a:ext cx="5572760" cy="814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  <a:tabLst>
                <a:tab pos="2123440" algn="l"/>
                <a:tab pos="3514725" algn="l"/>
                <a:tab pos="386524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,	обще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	и	со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льных 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63945" y="3647947"/>
            <a:ext cx="52304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6675" algn="l"/>
                <a:tab pos="500126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Чи</a:t>
            </a:r>
            <a:r>
              <a:rPr sz="24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тел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ая	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мо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но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ь	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63943" y="3977132"/>
            <a:ext cx="5232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5005" algn="l"/>
                <a:tab pos="3446779" algn="l"/>
                <a:tab pos="504380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ь	ч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ве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м</a:t>
            </a:r>
            <a:r>
              <a:rPr sz="24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ь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63943" y="4306316"/>
            <a:ext cx="52311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8365" algn="l"/>
                <a:tab pos="4165600" algn="l"/>
              </a:tabLst>
            </a:pP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использовать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письменные	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тексты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63944" y="4635449"/>
            <a:ext cx="5233035" cy="138884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30"/>
              </a:spcBef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размышлять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них,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чтобы 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достигать 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своих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целей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, расширять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свои знания  и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возможности,</a:t>
            </a:r>
            <a:r>
              <a:rPr sz="24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участвовать</a:t>
            </a:r>
            <a:r>
              <a:rPr sz="24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 социальной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67610" y="4496080"/>
            <a:ext cx="1652015" cy="2007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0853" y="976943"/>
            <a:ext cx="2739249" cy="2132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8901" y="4977510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60" h="485139">
                <a:moveTo>
                  <a:pt x="242315" y="0"/>
                </a:moveTo>
                <a:lnTo>
                  <a:pt x="0" y="242315"/>
                </a:lnTo>
                <a:lnTo>
                  <a:pt x="242315" y="484631"/>
                </a:lnTo>
                <a:lnTo>
                  <a:pt x="242315" y="363473"/>
                </a:lnTo>
                <a:lnTo>
                  <a:pt x="1094994" y="363473"/>
                </a:lnTo>
                <a:lnTo>
                  <a:pt x="1216152" y="242315"/>
                </a:lnTo>
                <a:lnTo>
                  <a:pt x="1094994" y="121157"/>
                </a:lnTo>
                <a:lnTo>
                  <a:pt x="242315" y="121157"/>
                </a:lnTo>
                <a:lnTo>
                  <a:pt x="242315" y="0"/>
                </a:lnTo>
                <a:close/>
              </a:path>
              <a:path w="1216660" h="485139">
                <a:moveTo>
                  <a:pt x="1094994" y="363473"/>
                </a:moveTo>
                <a:lnTo>
                  <a:pt x="973836" y="363473"/>
                </a:lnTo>
                <a:lnTo>
                  <a:pt x="973836" y="484631"/>
                </a:lnTo>
                <a:lnTo>
                  <a:pt x="1094994" y="363473"/>
                </a:lnTo>
                <a:close/>
              </a:path>
              <a:path w="1216660" h="485139">
                <a:moveTo>
                  <a:pt x="973836" y="0"/>
                </a:moveTo>
                <a:lnTo>
                  <a:pt x="973836" y="121157"/>
                </a:lnTo>
                <a:lnTo>
                  <a:pt x="1094994" y="121157"/>
                </a:lnTo>
                <a:lnTo>
                  <a:pt x="973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8901" y="4977510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60" h="485139">
                <a:moveTo>
                  <a:pt x="0" y="242315"/>
                </a:moveTo>
                <a:lnTo>
                  <a:pt x="242315" y="0"/>
                </a:lnTo>
                <a:lnTo>
                  <a:pt x="242315" y="121157"/>
                </a:lnTo>
                <a:lnTo>
                  <a:pt x="973836" y="121157"/>
                </a:lnTo>
                <a:lnTo>
                  <a:pt x="973836" y="0"/>
                </a:lnTo>
                <a:lnTo>
                  <a:pt x="1216152" y="242315"/>
                </a:lnTo>
                <a:lnTo>
                  <a:pt x="973836" y="484631"/>
                </a:lnTo>
                <a:lnTo>
                  <a:pt x="973836" y="363473"/>
                </a:lnTo>
                <a:lnTo>
                  <a:pt x="242315" y="363473"/>
                </a:lnTo>
                <a:lnTo>
                  <a:pt x="242315" y="484631"/>
                </a:lnTo>
                <a:lnTo>
                  <a:pt x="0" y="242315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177" y="2085213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59" h="485139">
                <a:moveTo>
                  <a:pt x="242316" y="0"/>
                </a:moveTo>
                <a:lnTo>
                  <a:pt x="0" y="242315"/>
                </a:lnTo>
                <a:lnTo>
                  <a:pt x="242316" y="484632"/>
                </a:lnTo>
                <a:lnTo>
                  <a:pt x="242316" y="363474"/>
                </a:lnTo>
                <a:lnTo>
                  <a:pt x="1094993" y="363474"/>
                </a:lnTo>
                <a:lnTo>
                  <a:pt x="1216152" y="242315"/>
                </a:lnTo>
                <a:lnTo>
                  <a:pt x="1094994" y="121158"/>
                </a:lnTo>
                <a:lnTo>
                  <a:pt x="242316" y="121158"/>
                </a:lnTo>
                <a:lnTo>
                  <a:pt x="242316" y="0"/>
                </a:lnTo>
                <a:close/>
              </a:path>
              <a:path w="1216659" h="485139">
                <a:moveTo>
                  <a:pt x="1094993" y="363474"/>
                </a:moveTo>
                <a:lnTo>
                  <a:pt x="973835" y="363474"/>
                </a:lnTo>
                <a:lnTo>
                  <a:pt x="973835" y="484632"/>
                </a:lnTo>
                <a:lnTo>
                  <a:pt x="1094993" y="363474"/>
                </a:lnTo>
                <a:close/>
              </a:path>
              <a:path w="1216659" h="485139">
                <a:moveTo>
                  <a:pt x="973835" y="0"/>
                </a:moveTo>
                <a:lnTo>
                  <a:pt x="973835" y="121158"/>
                </a:lnTo>
                <a:lnTo>
                  <a:pt x="1094994" y="121158"/>
                </a:lnTo>
                <a:lnTo>
                  <a:pt x="9738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8177" y="2085213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59" h="485139">
                <a:moveTo>
                  <a:pt x="0" y="242315"/>
                </a:moveTo>
                <a:lnTo>
                  <a:pt x="242316" y="0"/>
                </a:lnTo>
                <a:lnTo>
                  <a:pt x="242316" y="121158"/>
                </a:lnTo>
                <a:lnTo>
                  <a:pt x="973835" y="121158"/>
                </a:lnTo>
                <a:lnTo>
                  <a:pt x="973835" y="0"/>
                </a:lnTo>
                <a:lnTo>
                  <a:pt x="1216152" y="242315"/>
                </a:lnTo>
                <a:lnTo>
                  <a:pt x="973835" y="484632"/>
                </a:lnTo>
                <a:lnTo>
                  <a:pt x="973835" y="363474"/>
                </a:lnTo>
                <a:lnTo>
                  <a:pt x="242316" y="363474"/>
                </a:lnTo>
                <a:lnTo>
                  <a:pt x="242316" y="484632"/>
                </a:lnTo>
                <a:lnTo>
                  <a:pt x="0" y="24231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566347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813335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5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572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00" y="685802"/>
            <a:ext cx="10058400" cy="6598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</a:rPr>
              <a:t>   Информационно-коммуникативные </a:t>
            </a:r>
            <a:r>
              <a:rPr lang="ru-RU" sz="3200" dirty="0" smtClean="0">
                <a:solidFill>
                  <a:srgbClr val="0070C0"/>
                </a:solidFill>
              </a:rPr>
              <a:t>умения (</a:t>
            </a:r>
            <a:r>
              <a:rPr lang="ru-RU" sz="3200" dirty="0" smtClean="0">
                <a:solidFill>
                  <a:srgbClr val="0070C0"/>
                </a:solidFill>
              </a:rPr>
              <a:t>ИКУ)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1. </a:t>
            </a:r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сознанное использование речевых средств </a:t>
            </a:r>
            <a:r>
              <a:rPr lang="ru-RU" sz="2800" dirty="0">
                <a:solidFill>
                  <a:schemeClr val="tx1"/>
                </a:solidFill>
              </a:rPr>
              <a:t>в соответствии с задачей коммуникации для выражения своих чувств, мыслей и </a:t>
            </a:r>
            <a:r>
              <a:rPr lang="ru-RU" sz="2800" dirty="0" smtClean="0">
                <a:solidFill>
                  <a:schemeClr val="tx1"/>
                </a:solidFill>
              </a:rPr>
              <a:t>потребностей;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2</a:t>
            </a:r>
            <a:r>
              <a:rPr lang="ru-RU" sz="2800" dirty="0" smtClean="0">
                <a:solidFill>
                  <a:schemeClr val="tx1"/>
                </a:solidFill>
              </a:rPr>
              <a:t>. В</a:t>
            </a:r>
            <a:r>
              <a:rPr lang="ru-RU" sz="2800" dirty="0" smtClean="0">
                <a:solidFill>
                  <a:schemeClr val="tx1"/>
                </a:solidFill>
              </a:rPr>
              <a:t>ладение </a:t>
            </a:r>
            <a:r>
              <a:rPr lang="ru-RU" sz="2800" dirty="0">
                <a:solidFill>
                  <a:schemeClr val="tx1"/>
                </a:solidFill>
              </a:rPr>
              <a:t>устной и письменной речью, монологической контекстной речью;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3. </a:t>
            </a:r>
            <a:r>
              <a:rPr lang="ru-RU" sz="2800" dirty="0" smtClean="0">
                <a:solidFill>
                  <a:schemeClr val="tx1"/>
                </a:solidFill>
              </a:rPr>
              <a:t>Формулировка, аргументирование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отстаивание своего мнения;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4. </a:t>
            </a:r>
            <a:r>
              <a:rPr lang="ru-RU" sz="2800" dirty="0" smtClean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ладение  </a:t>
            </a:r>
            <a:r>
              <a:rPr lang="ru-RU" sz="2800" dirty="0">
                <a:solidFill>
                  <a:schemeClr val="tx1"/>
                </a:solidFill>
              </a:rPr>
              <a:t>навыками смыслового чтения.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2"/>
            <a:ext cx="11658600" cy="49244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Классификация ИКУ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478910"/>
              </p:ext>
            </p:extLst>
          </p:nvPr>
        </p:nvGraphicFramePr>
        <p:xfrm>
          <a:off x="76200" y="990600"/>
          <a:ext cx="11887200" cy="567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425601" cy="744819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Calibri Light" pitchFamily="34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заданий для работы на уроке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Тексты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-Поиск ключевых слов абзаца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Поиск понятий по теме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Озаглавливание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текста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Формулирование вопросов по тексту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Алгоритмы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памятки, инструкции по выполнению практических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Выделение главной мысли и дополнительного содержания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Приведение аналогичного примера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Схематизация услышанного или прочитанного  текста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Поиск верных утверждений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 Поиск недостающей информации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Calibri Light" pitchFamily="34" charset="0"/>
              </a:rPr>
              <a:t/>
            </a:r>
            <a:br>
              <a:rPr lang="ru-RU" sz="2800" dirty="0" smtClean="0">
                <a:latin typeface="Calibri Light" pitchFamily="34" charset="0"/>
              </a:rPr>
            </a:br>
            <a:endParaRPr lang="ru-RU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5683"/>
            <a:ext cx="2432051" cy="2663825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0313" y="1752600"/>
            <a:ext cx="947567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идей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80325" y="1125541"/>
            <a:ext cx="1081088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имен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010400" y="2402543"/>
            <a:ext cx="1571264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333FF"/>
                </a:solidFill>
              </a:rPr>
              <a:t>решений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91200" y="3948685"/>
            <a:ext cx="2674194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предположений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576121" y="1773239"/>
            <a:ext cx="1624279" cy="324646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1143000" y="2925763"/>
            <a:ext cx="1676400" cy="1022921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251451" y="1485903"/>
            <a:ext cx="2428876" cy="611981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5251451" y="2709863"/>
            <a:ext cx="1758949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5217026" y="3215636"/>
            <a:ext cx="1717173" cy="733047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flipH="1">
            <a:off x="610313" y="3948685"/>
            <a:ext cx="1584325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понятий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919289" y="5422900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280773" y="4983927"/>
            <a:ext cx="6626225" cy="138499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На доске рисунок корзины. </a:t>
            </a:r>
          </a:p>
          <a:p>
            <a:pPr algn="ctr"/>
            <a:r>
              <a:rPr lang="ru-RU" sz="2800">
                <a:solidFill>
                  <a:schemeClr val="accent2"/>
                </a:solidFill>
              </a:rPr>
              <a:t>В нее будем условно собирать все, </a:t>
            </a:r>
          </a:p>
          <a:p>
            <a:pPr algn="ctr"/>
            <a:r>
              <a:rPr lang="ru-RU" sz="2800">
                <a:solidFill>
                  <a:schemeClr val="accent2"/>
                </a:solidFill>
              </a:rPr>
              <a:t>что знаем по теме. 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62000" y="188913"/>
            <a:ext cx="10058400" cy="7921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008000"/>
                </a:solidFill>
              </a:rPr>
              <a:t>Прием «Корзина»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991600" y="1317193"/>
            <a:ext cx="2904043" cy="526297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Метод организации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индивидуальной и групповой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работы учащихся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на начальной стадии урока,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когда идет актуализация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имеющегося у них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опыта и знаний.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89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39" grpId="1" animBg="1"/>
      <p:bldP spid="513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41"/>
            <a:ext cx="10363200" cy="615553"/>
          </a:xfr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8000"/>
                </a:solidFill>
              </a:rPr>
              <a:t>Алгоритм работы: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196977"/>
            <a:ext cx="9498011" cy="531837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Задаю вопрос о том, что известно по теме.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Каждый ученик вспоминает и записывает в тетради все, что знает по теме (инд. работа).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Обмен информацией в парах или группах.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Каждая группа называет одно сведение или факт,  не повторяя ранее сказанного.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Все сведения кратко  записываю  в «корзинке идей», даже если они ошибочны.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Все ошибки исправляются по мере     освоения новой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1834534463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674</Words>
  <Application>Microsoft Office PowerPoint</Application>
  <PresentationFormat>Произвольный</PresentationFormat>
  <Paragraphs>160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«Функциональная грамотность — способность человека  использовать приобретаемые в течение жизни знания для  решения широкого диапазона жизненных задач в  различных сферах человеческой деятельности, общения и  социальных отношений» А.А. Леонтьев</vt:lpstr>
      <vt:lpstr>Презентация PowerPoint</vt:lpstr>
      <vt:lpstr>Презентация PowerPoint</vt:lpstr>
      <vt:lpstr>   Информационно-коммуникативные умения (ИКУ)  1. Осознанное использование речевых средств в соответствии с задачей коммуникации для выражения своих чувств, мыслей и потребностей;  2. Владение устной и письменной речью, монологической контекстной речью;   3. Формулировка, аргументирование и отстаивание своего мнения;  4. Владение  навыками смыслового чтения.   </vt:lpstr>
      <vt:lpstr>Классификация ИКУ</vt:lpstr>
      <vt:lpstr>     Виды заданий для работы на уроке  -Тексты – инструкции -Поиск ключевых слов абзаца - Поиск понятий по теме - Озаглавливание текста - Формулирование вопросов по тексту - Алгоритмы, памятки, инструкции по выполнению практических работ - Выделение главной мысли и дополнительного содержания - Приведение аналогичного примера - Схематизация услышанного или прочитанного  текста - Поиск верных утверждений - Поиск недостающей информации      </vt:lpstr>
      <vt:lpstr>Презентация PowerPoint</vt:lpstr>
      <vt:lpstr>Алгоритм работы:</vt:lpstr>
      <vt:lpstr>Приёмы работы с текстом</vt:lpstr>
      <vt:lpstr>Приёмы осмысления текста</vt:lpstr>
      <vt:lpstr>Поиск и осмысление информации</vt:lpstr>
      <vt:lpstr>«Инсерт» - заметки на полях</vt:lpstr>
      <vt:lpstr>«Сюжетная таблица»</vt:lpstr>
      <vt:lpstr>Представь систему персонажей «Сказки о мёртвой царевне …» в виде схемы</vt:lpstr>
      <vt:lpstr>БРИКОЛАЖ</vt:lpstr>
      <vt:lpstr>Презентация PowerPoint</vt:lpstr>
      <vt:lpstr>Презентация PowerPoint</vt:lpstr>
      <vt:lpstr>Презентация PowerPoint</vt:lpstr>
      <vt:lpstr>Презентация PowerPoint</vt:lpstr>
      <vt:lpstr>Смысловое чтение – фундамент всех обозначенных в стандарте результатов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Болотов;Виктор Фёдоров</dc:creator>
  <cp:lastModifiedBy>Пользователь</cp:lastModifiedBy>
  <cp:revision>71</cp:revision>
  <cp:lastPrinted>2018-12-24T09:22:57Z</cp:lastPrinted>
  <dcterms:created xsi:type="dcterms:W3CDTF">2018-12-17T15:36:11Z</dcterms:created>
  <dcterms:modified xsi:type="dcterms:W3CDTF">2020-08-19T17:21:24Z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2018-12-17T00:00:00Z</vt:filetime>
  </property>
</Properties>
</file>