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61" r:id="rId6"/>
    <p:sldId id="259" r:id="rId7"/>
    <p:sldId id="260" r:id="rId8"/>
    <p:sldId id="263" r:id="rId9"/>
    <p:sldId id="267" r:id="rId10"/>
    <p:sldId id="268" r:id="rId11"/>
    <p:sldId id="282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3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4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7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5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0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0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4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3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1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1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9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D34E-C9DC-4976-BC02-5CAD2D651A2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1A5C-4BCF-42C1-A6D9-AD444476E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9599C-F045-440B-B380-5B9FCBFD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4065"/>
            <a:ext cx="7886700" cy="28181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Study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инструмент развития и совершенствования процессов преподавания и обучения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46B7F8-568D-4CA0-A218-A3CAF9DAE916}"/>
              </a:ext>
            </a:extLst>
          </p:cNvPr>
          <p:cNvSpPr txBox="1"/>
          <p:nvPr/>
        </p:nvSpPr>
        <p:spPr>
          <a:xfrm>
            <a:off x="4242217" y="4841823"/>
            <a:ext cx="460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Риффель</a:t>
            </a:r>
            <a:r>
              <a:rPr lang="ru-RU" sz="2400" dirty="0" smtClean="0"/>
              <a:t> А.В.,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 начальных классов</a:t>
            </a:r>
          </a:p>
          <a:p>
            <a:r>
              <a:rPr lang="ru-RU" sz="2400" dirty="0" smtClean="0"/>
              <a:t>МБОУ «Барановская СОШ»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55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2A02C-8933-4A5C-A7D8-229B939F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9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Рекомендуемые </a:t>
            </a:r>
            <a:r>
              <a:rPr lang="ru-RU" sz="4000" b="1" dirty="0" smtClean="0">
                <a:solidFill>
                  <a:srgbClr val="002060"/>
                </a:solidFill>
              </a:rPr>
              <a:t>действия: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334124"/>
            <a:ext cx="8334532" cy="295890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Обеспечьте группу, реализуемую подход LS</a:t>
            </a:r>
            <a:r>
              <a:rPr lang="ru-RU" i="1" dirty="0"/>
              <a:t> </a:t>
            </a:r>
            <a:r>
              <a:rPr lang="ru-RU" dirty="0"/>
              <a:t>специальными возможностями для презентации своих результатов коллегам (педагогический совет, мастер-класс и др.). </a:t>
            </a:r>
          </a:p>
          <a:p>
            <a:pPr algn="just"/>
            <a:r>
              <a:rPr lang="ru-RU" dirty="0"/>
              <a:t>Используйте членов группы в качестве лидеров педагогического коллектива для организации последующих групп по реализации подхода LS.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2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Отличие технологии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LESSON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STUDY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от традиционного подхода к обучению</a:t>
            </a:r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Arial"/>
              </a:rPr>
              <a:t/>
            </a:r>
            <a:b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Arial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2920" y="1862800"/>
            <a:ext cx="4049080" cy="493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en-US" sz="1600" b="1" i="1" u="sng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Arial"/>
              </a:rPr>
              <a:t>LESSON STUDY</a:t>
            </a:r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rebuchet MS"/>
              <a:cs typeface="Arial"/>
            </a:endParaRP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работают 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сообществе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по потребности и возможности  каждого ученика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 центре внимания ученики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согласованность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трех «исследуемых» учащихся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планируется совместно, является совместной собственностью группы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после урока об исследуемых (учащихся)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урока делается в виде вопросов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689987" y="1847079"/>
            <a:ext cx="3810000" cy="53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 </a:t>
            </a:r>
          </a:p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автономно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Преподают для «середины» 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16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 центре внимания учитель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информационной согласованности 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исследования 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планируется автономно, является собственностью учителя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после урока об 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</a:t>
            </a:r>
            <a:endParaRPr lang="ru-RU" sz="16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урока дается в виде утверждения</a:t>
            </a:r>
          </a:p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/>
              </a:rPr>
              <a:t> </a:t>
            </a:r>
            <a:endParaRPr lang="ru-RU" altLang="ru-RU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0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2A02C-8933-4A5C-A7D8-229B939F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9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Выводы: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380618"/>
            <a:ext cx="8334532" cy="4602997"/>
          </a:xfrm>
        </p:spPr>
        <p:txBody>
          <a:bodyPr>
            <a:normAutofit lnSpcReduction="10000"/>
          </a:bodyPr>
          <a:lstStyle/>
          <a:p>
            <a:pPr marL="0" indent="542925" algn="just">
              <a:spcBef>
                <a:spcPts val="1200"/>
              </a:spcBef>
              <a:buNone/>
            </a:pPr>
            <a:r>
              <a:rPr lang="ru-RU" dirty="0"/>
              <a:t>1.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– это педагогическая технология, которая действительно создает возможность для внедрения результатов новых методик обучения в практику как учителей, занимающихся исследованием, так и других коллег в школе.</a:t>
            </a:r>
          </a:p>
          <a:p>
            <a:pPr marL="0" indent="542925" algn="just">
              <a:spcBef>
                <a:spcPts val="1200"/>
              </a:spcBef>
              <a:buNone/>
            </a:pPr>
            <a:r>
              <a:rPr lang="ru-RU" dirty="0"/>
              <a:t>2. Учителя, которые участвовали в L</a:t>
            </a:r>
            <a:r>
              <a:rPr lang="en-US" dirty="0"/>
              <a:t>S</a:t>
            </a:r>
            <a:r>
              <a:rPr lang="ru-RU" dirty="0"/>
              <a:t>, указали, что технология </a:t>
            </a:r>
            <a:r>
              <a:rPr lang="en-US" dirty="0"/>
              <a:t>LS</a:t>
            </a:r>
            <a:r>
              <a:rPr lang="ru-RU" i="1" dirty="0"/>
              <a:t> </a:t>
            </a:r>
            <a:r>
              <a:rPr lang="ru-RU" dirty="0"/>
              <a:t>способствовала их совершенствованию в вопросах, в решении которых они чувствовали себя менее уверенно, в отличие от </a:t>
            </a:r>
            <a:r>
              <a:rPr lang="ru-RU" i="1" dirty="0"/>
              <a:t>работы без риска </a:t>
            </a:r>
            <a:r>
              <a:rPr lang="ru-RU" dirty="0"/>
              <a:t>в области, недостаточно эффективной с точки зрения преподавания. 	</a:t>
            </a:r>
          </a:p>
          <a:p>
            <a:pPr marL="0" indent="542925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A73316-1FAE-4318-9874-FCD4640B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35" y="1090820"/>
            <a:ext cx="7195007" cy="4351338"/>
          </a:xfrm>
        </p:spPr>
        <p:txBody>
          <a:bodyPr>
            <a:normAutofit fontScale="92500" lnSpcReduction="10000"/>
          </a:bodyPr>
          <a:lstStyle/>
          <a:p>
            <a:pPr marL="0" indent="539750" algn="ctr">
              <a:buNone/>
            </a:pPr>
            <a:r>
              <a:rPr lang="ru-RU" sz="4000" b="1" i="1" dirty="0" smtClean="0"/>
              <a:t>«</a:t>
            </a:r>
            <a:r>
              <a:rPr lang="ru-RU" sz="4000" b="1" i="1" dirty="0"/>
              <a:t>В деле обучения и воспитания, во всем школьном деле ничего нельзя улучшить, минуя голову учителя</a:t>
            </a:r>
            <a:r>
              <a:rPr lang="ru-RU" sz="4000" b="1" i="1" dirty="0" smtClean="0"/>
              <a:t>».</a:t>
            </a:r>
          </a:p>
          <a:p>
            <a:pPr marL="0" indent="539750" algn="r">
              <a:buNone/>
            </a:pPr>
            <a:endParaRPr lang="ru-RU" sz="2000" dirty="0" smtClean="0"/>
          </a:p>
          <a:p>
            <a:pPr marL="0" indent="539750" algn="r">
              <a:buNone/>
            </a:pPr>
            <a:endParaRPr lang="ru-RU" sz="2000" dirty="0"/>
          </a:p>
          <a:p>
            <a:pPr marL="0" indent="539750" algn="r">
              <a:buNone/>
            </a:pPr>
            <a:endParaRPr lang="ru-RU" sz="2000" dirty="0" smtClean="0"/>
          </a:p>
          <a:p>
            <a:pPr marL="0" indent="539750" algn="r">
              <a:buNone/>
            </a:pPr>
            <a:endParaRPr lang="ru-RU" sz="2000" dirty="0"/>
          </a:p>
          <a:p>
            <a:pPr marL="0" indent="539750" algn="r">
              <a:buNone/>
            </a:pPr>
            <a:endParaRPr lang="ru-RU" sz="2000" dirty="0" smtClean="0"/>
          </a:p>
          <a:p>
            <a:pPr marL="0" indent="539750" algn="r">
              <a:buNone/>
            </a:pPr>
            <a:r>
              <a:rPr lang="ru-RU" sz="3000" i="1" dirty="0" smtClean="0"/>
              <a:t>К.Д. Ушинский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9283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516194"/>
            <a:ext cx="8334532" cy="2551471"/>
          </a:xfrm>
        </p:spPr>
        <p:txBody>
          <a:bodyPr>
            <a:normAutofit/>
          </a:bodyPr>
          <a:lstStyle/>
          <a:p>
            <a:pPr marL="0" indent="539750" algn="just">
              <a:spcBef>
                <a:spcPts val="1800"/>
              </a:spcBef>
              <a:buClr>
                <a:srgbClr val="514843"/>
              </a:buClr>
              <a:buNone/>
            </a:pPr>
            <a:r>
              <a:rPr lang="ru-RU" altLang="ru-RU" b="1" dirty="0" err="1">
                <a:cs typeface="Segoe UI" pitchFamily="34" charset="0"/>
              </a:rPr>
              <a:t>Lesson</a:t>
            </a:r>
            <a:r>
              <a:rPr lang="ru-RU" altLang="ru-RU" b="1" dirty="0">
                <a:cs typeface="Segoe UI" pitchFamily="34" charset="0"/>
              </a:rPr>
              <a:t> </a:t>
            </a:r>
            <a:r>
              <a:rPr lang="ru-RU" altLang="ru-RU" b="1" dirty="0" err="1">
                <a:cs typeface="Segoe UI" pitchFamily="34" charset="0"/>
              </a:rPr>
              <a:t>Study</a:t>
            </a:r>
            <a:r>
              <a:rPr lang="ru-RU" altLang="ru-RU" b="1" dirty="0">
                <a:cs typeface="Segoe UI" pitchFamily="34" charset="0"/>
              </a:rPr>
              <a:t> </a:t>
            </a:r>
            <a:r>
              <a:rPr lang="ru-RU" altLang="ru-RU" dirty="0">
                <a:cs typeface="Segoe UI" pitchFamily="34" charset="0"/>
              </a:rPr>
              <a:t>– это </a:t>
            </a:r>
            <a:r>
              <a:rPr lang="ru-RU" dirty="0"/>
              <a:t>педагогическая технология, которая характеризуется особой формой исследования в действии на уроках, направленной на совершенствование знаний в области учительской практики.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05F02B7-DB22-4073-98AE-F19BCD67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74" y="3429000"/>
            <a:ext cx="4009341" cy="2659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C5B0A8-B892-4E5E-8BA5-D7309B22C2AB}"/>
              </a:ext>
            </a:extLst>
          </p:cNvPr>
          <p:cNvSpPr txBox="1"/>
          <p:nvPr/>
        </p:nvSpPr>
        <p:spPr>
          <a:xfrm>
            <a:off x="479685" y="3517664"/>
            <a:ext cx="4175289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sz="2800" dirty="0">
                <a:solidFill>
                  <a:prstClr val="black"/>
                </a:solidFill>
              </a:rPr>
              <a:t>В русскоязычной педагогической литературе в качестве синонима понятия </a:t>
            </a:r>
            <a:r>
              <a:rPr lang="ru-RU" sz="2800" dirty="0" err="1">
                <a:solidFill>
                  <a:prstClr val="black"/>
                </a:solidFill>
              </a:rPr>
              <a:t>Lesson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Study</a:t>
            </a:r>
            <a:r>
              <a:rPr lang="ru-RU" sz="2800" dirty="0">
                <a:solidFill>
                  <a:prstClr val="black"/>
                </a:solidFill>
              </a:rPr>
              <a:t> используют термин </a:t>
            </a:r>
            <a:r>
              <a:rPr lang="ru-RU" sz="2800" i="1" dirty="0">
                <a:solidFill>
                  <a:prstClr val="black"/>
                </a:solidFill>
              </a:rPr>
              <a:t>«исследование урока».</a:t>
            </a:r>
            <a:endParaRPr lang="ru-RU" altLang="ru-RU" sz="2800" i="1" dirty="0">
              <a:solidFill>
                <a:prstClr val="black"/>
              </a:solidFill>
              <a:cs typeface="Segoe U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8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82" y="1227309"/>
            <a:ext cx="8499423" cy="4436072"/>
          </a:xfrm>
        </p:spPr>
        <p:txBody>
          <a:bodyPr>
            <a:normAutofit/>
          </a:bodyPr>
          <a:lstStyle/>
          <a:p>
            <a:pPr marL="0" indent="539750" algn="just">
              <a:spcBef>
                <a:spcPts val="1800"/>
              </a:spcBef>
              <a:buClr>
                <a:srgbClr val="514843"/>
              </a:buClr>
              <a:buNone/>
            </a:pPr>
            <a:r>
              <a:rPr lang="ru-RU" dirty="0"/>
              <a:t>Технология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основана </a:t>
            </a:r>
            <a:r>
              <a:rPr lang="ru-RU" b="1" dirty="0"/>
              <a:t>в Японии </a:t>
            </a:r>
            <a:r>
              <a:rPr lang="ru-RU" dirty="0"/>
              <a:t>уже в </a:t>
            </a:r>
            <a:r>
              <a:rPr lang="ru-RU" b="1" dirty="0"/>
              <a:t>70-х годах </a:t>
            </a:r>
            <a:r>
              <a:rPr lang="en-US" b="1" dirty="0"/>
              <a:t>XIX</a:t>
            </a:r>
            <a:r>
              <a:rPr lang="ru-RU" b="1" dirty="0"/>
              <a:t> века</a:t>
            </a:r>
            <a:r>
              <a:rPr lang="ru-RU" dirty="0"/>
              <a:t>, но приобрела популярность значительно позже, после подтверждения в ходе международных исследований наличия глубоких знаний у японских учителей, как в области педагогики</a:t>
            </a:r>
            <a:endParaRPr lang="ru-RU" altLang="ru-RU" dirty="0"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04FCEC-83A3-4A3F-B521-4472780E5B61}"/>
              </a:ext>
            </a:extLst>
          </p:cNvPr>
          <p:cNvSpPr txBox="1"/>
          <p:nvPr/>
        </p:nvSpPr>
        <p:spPr>
          <a:xfrm>
            <a:off x="522718" y="3410070"/>
            <a:ext cx="8429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</a:rPr>
              <a:t>в целом, так и в области преподаваемого предмета, обеспечивающих высокий уровень образовательных достижений японских учащихся (</a:t>
            </a:r>
            <a:r>
              <a:rPr lang="en-US" sz="2800" dirty="0">
                <a:solidFill>
                  <a:prstClr val="black"/>
                </a:solidFill>
              </a:rPr>
              <a:t>TIMSS</a:t>
            </a:r>
            <a:r>
              <a:rPr lang="ru-RU" sz="2800" dirty="0">
                <a:solidFill>
                  <a:prstClr val="black"/>
                </a:solidFill>
              </a:rPr>
              <a:t>, 1999).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0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501446"/>
            <a:ext cx="8334532" cy="5973096"/>
          </a:xfrm>
        </p:spPr>
        <p:txBody>
          <a:bodyPr>
            <a:normAutofit/>
          </a:bodyPr>
          <a:lstStyle/>
          <a:p>
            <a:pPr marL="0" indent="539750" algn="just">
              <a:spcBef>
                <a:spcPts val="1800"/>
              </a:spcBef>
              <a:buClr>
                <a:srgbClr val="514843"/>
              </a:buClr>
              <a:buNone/>
            </a:pPr>
            <a:r>
              <a:rPr lang="ru-RU" dirty="0"/>
              <a:t>В настоящее время разработкой научных основ и продвижением технологии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занимается </a:t>
            </a:r>
            <a:r>
              <a:rPr lang="ru-RU" b="1" dirty="0"/>
              <a:t>Питер Дадли</a:t>
            </a:r>
            <a:r>
              <a:rPr lang="ru-RU" dirty="0"/>
              <a:t>. Он </a:t>
            </a:r>
            <a:r>
              <a:rPr lang="ru-RU" dirty="0" smtClean="0"/>
              <a:t>является </a:t>
            </a:r>
            <a:r>
              <a:rPr lang="ru-RU" dirty="0"/>
              <a:t>почетным профессором г. Лестер (Великобритания</a:t>
            </a:r>
            <a:r>
              <a:rPr lang="ru-RU" dirty="0" smtClean="0"/>
              <a:t>).</a:t>
            </a:r>
            <a:endParaRPr lang="ru-RU" dirty="0"/>
          </a:p>
          <a:p>
            <a:pPr marL="0" indent="539750" algn="just">
              <a:spcBef>
                <a:spcPts val="1800"/>
              </a:spcBef>
              <a:buClr>
                <a:srgbClr val="514843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Питер Дадли </a:t>
            </a:r>
            <a:r>
              <a:rPr lang="ru-RU" dirty="0" smtClean="0"/>
              <a:t>обладает </a:t>
            </a:r>
            <a:r>
              <a:rPr lang="ru-RU" dirty="0"/>
              <a:t>большим практическим опытом преподавания в начальных и средних школах в Восточном Лондоне и за рубежом, является автором ряда монографий в сфере образования, выступает консультантом различных исследовательских программ по применению технологии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.</a:t>
            </a:r>
          </a:p>
          <a:p>
            <a:pPr marL="0" indent="539750">
              <a:spcBef>
                <a:spcPts val="1800"/>
              </a:spcBef>
              <a:buClr>
                <a:srgbClr val="514843"/>
              </a:buClr>
              <a:buNone/>
            </a:pPr>
            <a:endParaRPr lang="ru-RU" altLang="ru-RU" dirty="0"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471948"/>
            <a:ext cx="8334532" cy="6269815"/>
          </a:xfrm>
        </p:spPr>
        <p:txBody>
          <a:bodyPr>
            <a:normAutofit/>
          </a:bodyPr>
          <a:lstStyle/>
          <a:p>
            <a:pPr marL="0" indent="539750" algn="just">
              <a:spcBef>
                <a:spcPts val="1800"/>
              </a:spcBef>
              <a:buClr>
                <a:srgbClr val="514843"/>
              </a:buClr>
              <a:buNone/>
            </a:pPr>
            <a:r>
              <a:rPr lang="ru-RU" dirty="0"/>
              <a:t>Сегодня технология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помимо Японии и Великобритании используется и в других странах – Сингапуре, Гонконге, Китае, Казахстане, США, Швеции, Канаде, Австралии и др. Появился и опыт использования данной технологии в России.</a:t>
            </a:r>
          </a:p>
          <a:p>
            <a:pPr marL="0" indent="539750" algn="just">
              <a:spcBef>
                <a:spcPts val="1800"/>
              </a:spcBef>
              <a:buClr>
                <a:srgbClr val="514843"/>
              </a:buClr>
              <a:buNone/>
            </a:pPr>
            <a:r>
              <a:rPr lang="ru-RU" dirty="0"/>
              <a:t>Как показывает мировой опыт применения технологии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</a:t>
            </a:r>
            <a:r>
              <a:rPr lang="en-US" dirty="0"/>
              <a:t>(LS) </a:t>
            </a:r>
            <a:r>
              <a:rPr lang="ru-RU" dirty="0"/>
              <a:t>«эффективность его использования в целях совершенствования методики преподавания и повышения уровня знаний учащихся по ключевым предметам в начальной и средней школе, а также, в целях разработки концептуальных педагогических подходов, таких как оценивание для обучения, весьма высока».</a:t>
            </a:r>
            <a:endParaRPr lang="ru-RU" altLang="ru-RU" dirty="0"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2A02C-8933-4A5C-A7D8-229B939F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9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 какой целью следует </a:t>
            </a:r>
            <a:r>
              <a:rPr lang="ru-RU" sz="4000" b="1" dirty="0" smtClean="0">
                <a:solidFill>
                  <a:srgbClr val="002060"/>
                </a:solidFill>
              </a:rPr>
              <a:t>проводить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Lesson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Study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214204"/>
            <a:ext cx="8537788" cy="5283652"/>
          </a:xfrm>
        </p:spPr>
        <p:txBody>
          <a:bodyPr>
            <a:noAutofit/>
          </a:bodyPr>
          <a:lstStyle/>
          <a:p>
            <a:pPr marL="0" indent="539750">
              <a:spcBef>
                <a:spcPts val="600"/>
              </a:spcBef>
              <a:buClr>
                <a:srgbClr val="514843"/>
              </a:buClr>
              <a:buNone/>
            </a:pPr>
            <a:r>
              <a:rPr lang="ru-RU" dirty="0"/>
              <a:t>Она помогает учителям:</a:t>
            </a:r>
          </a:p>
          <a:p>
            <a:pPr marL="0" indent="539750" algn="just">
              <a:spcBef>
                <a:spcPts val="600"/>
              </a:spcBef>
              <a:buClr>
                <a:srgbClr val="514843"/>
              </a:buClr>
              <a:buNone/>
            </a:pPr>
            <a:r>
              <a:rPr lang="ru-RU" dirty="0"/>
              <a:t>• увидеть обучение детей более явно в различных проявлениях и деталях, чем это обычно возможно;</a:t>
            </a:r>
          </a:p>
          <a:p>
            <a:pPr marL="0" indent="539750" algn="just">
              <a:spcBef>
                <a:spcPts val="600"/>
              </a:spcBef>
              <a:buClr>
                <a:srgbClr val="514843"/>
              </a:buClr>
              <a:buNone/>
            </a:pPr>
            <a:r>
              <a:rPr lang="ru-RU" dirty="0"/>
              <a:t>• увидеть разницу между тем, что, по мнению учителя, должно происходить во время обучения детей, и тем, что происходит в реальности;</a:t>
            </a:r>
          </a:p>
          <a:p>
            <a:pPr marL="0" indent="539750" algn="just">
              <a:spcBef>
                <a:spcPts val="600"/>
              </a:spcBef>
              <a:buClr>
                <a:srgbClr val="514843"/>
              </a:buClr>
              <a:buNone/>
            </a:pPr>
            <a:r>
              <a:rPr lang="ru-RU" dirty="0"/>
              <a:t>• понять, как планировать обучение, чтобы оно максимально удовлетворяло потребностям учащихся;</a:t>
            </a:r>
          </a:p>
          <a:p>
            <a:pPr marL="0" indent="539750" algn="just">
              <a:spcBef>
                <a:spcPts val="600"/>
              </a:spcBef>
              <a:buClr>
                <a:srgbClr val="514843"/>
              </a:buClr>
              <a:buNone/>
            </a:pPr>
            <a:r>
              <a:rPr lang="ru-RU" dirty="0"/>
              <a:t>• реализовывать подход </a:t>
            </a:r>
            <a:r>
              <a:rPr lang="ru-RU" dirty="0" err="1"/>
              <a:t>Lesson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 в рамках профессионального сообщества учителей, приоритетной целью которого является помощь учащимся в обучении и профессиональное обучение членов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026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2A02C-8933-4A5C-A7D8-229B939F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9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Рекомендуемые </a:t>
            </a:r>
            <a:r>
              <a:rPr lang="ru-RU" sz="4000" b="1" dirty="0" smtClean="0">
                <a:solidFill>
                  <a:srgbClr val="002060"/>
                </a:solidFill>
              </a:rPr>
              <a:t>действия: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334124"/>
            <a:ext cx="8334532" cy="515874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Выберите группу учителей</a:t>
            </a:r>
            <a:r>
              <a:rPr lang="ru-RU" i="1" dirty="0"/>
              <a:t> (предпочтительно из трех человек) </a:t>
            </a:r>
            <a:r>
              <a:rPr lang="ru-RU" dirty="0"/>
              <a:t>которым понравится задача внедрения в школе нового подхода к обучению. LS эффективно, если в группу включен хотя бы один из представителей руководства и учитель, имеющий значительный преподавательский опыт.</a:t>
            </a:r>
          </a:p>
          <a:p>
            <a:pPr algn="just"/>
            <a:r>
              <a:rPr lang="ru-RU" dirty="0"/>
              <a:t>Проведите заседание группы для определения ожидаемых результатов и установления основных правил, позволяющих членам группы «рисковать» без колебаний и не чувствовать над собой жесткого контроля. В процессе LS все члены группы имеют равный статус профессиональных обучающихся.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9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2A02C-8933-4A5C-A7D8-229B939F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9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Рекомендуемые </a:t>
            </a:r>
            <a:r>
              <a:rPr lang="ru-RU" sz="4000" b="1" dirty="0" smtClean="0">
                <a:solidFill>
                  <a:srgbClr val="002060"/>
                </a:solidFill>
              </a:rPr>
              <a:t>действия: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9FE590-970A-4F8A-BD0C-EF06B8E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334124"/>
            <a:ext cx="8334532" cy="515874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Разработайте ряд параметров на основе потребностей конкретной школы или класса. </a:t>
            </a:r>
          </a:p>
          <a:p>
            <a:pPr algn="just"/>
            <a:r>
              <a:rPr lang="ru-RU" dirty="0"/>
              <a:t>Используйте общие форматы LS для планирования уроков, их наблюдения, анализа.</a:t>
            </a:r>
          </a:p>
          <a:p>
            <a:pPr algn="just"/>
            <a:r>
              <a:rPr lang="ru-RU" dirty="0"/>
              <a:t>Предоставьте учителям специальное</a:t>
            </a:r>
            <a:r>
              <a:rPr lang="ru-RU" i="1" dirty="0"/>
              <a:t> </a:t>
            </a:r>
            <a:r>
              <a:rPr lang="ru-RU" dirty="0"/>
              <a:t>время (не менее одного часа) для планирования первого LS. </a:t>
            </a:r>
          </a:p>
          <a:p>
            <a:pPr algn="just"/>
            <a:r>
              <a:rPr lang="ru-RU" dirty="0"/>
              <a:t>Цените их время в период проведения ими LS и обеспечьте для них возможность проведения обсуждения сразу либо спустя незначительное время после проведения LS.</a:t>
            </a:r>
          </a:p>
          <a:p>
            <a:pPr algn="just"/>
            <a:r>
              <a:rPr lang="ru-RU" dirty="0"/>
              <a:t>Активно интересуйтесь ходом процесса.	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0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737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Технология Lesson Study как инструмент развития и совершенствования процессов преподавания 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какой целью следует проводить Lesson Study?</vt:lpstr>
      <vt:lpstr>Рекомендуемые действия: </vt:lpstr>
      <vt:lpstr>Рекомендуемые действия:</vt:lpstr>
      <vt:lpstr>Рекомендуемые действия:</vt:lpstr>
      <vt:lpstr>Отличие технологии LESSON  STUDY от традиционного подхода к обучению 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Екатерина Николаевна</dc:creator>
  <cp:lastModifiedBy>Пользователь</cp:lastModifiedBy>
  <cp:revision>73</cp:revision>
  <dcterms:created xsi:type="dcterms:W3CDTF">2019-02-22T07:01:38Z</dcterms:created>
  <dcterms:modified xsi:type="dcterms:W3CDTF">2020-08-18T15:19:52Z</dcterms:modified>
</cp:coreProperties>
</file>