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32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79" r:id="rId11"/>
    <p:sldId id="267" r:id="rId12"/>
    <p:sldId id="265" r:id="rId13"/>
    <p:sldId id="263" r:id="rId14"/>
    <p:sldId id="262" r:id="rId15"/>
    <p:sldId id="269" r:id="rId16"/>
    <p:sldId id="270" r:id="rId17"/>
    <p:sldId id="271" r:id="rId18"/>
    <p:sldId id="273" r:id="rId19"/>
    <p:sldId id="283" r:id="rId20"/>
    <p:sldId id="28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315C-94DD-4DB9-B923-B641BA12FB6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5775-527A-4324-97F7-3A82D8D52F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315C-94DD-4DB9-B923-B641BA12FB6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5775-527A-4324-97F7-3A82D8D52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315C-94DD-4DB9-B923-B641BA12FB6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5775-527A-4324-97F7-3A82D8D52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315C-94DD-4DB9-B923-B641BA12FB6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5775-527A-4324-97F7-3A82D8D52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315C-94DD-4DB9-B923-B641BA12FB6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C95775-527A-4324-97F7-3A82D8D52FC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315C-94DD-4DB9-B923-B641BA12FB6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5775-527A-4324-97F7-3A82D8D52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18.08.2020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315C-94DD-4DB9-B923-B641BA12FB6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5775-527A-4324-97F7-3A82D8D52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315C-94DD-4DB9-B923-B641BA12FB6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5775-527A-4324-97F7-3A82D8D52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315C-94DD-4DB9-B923-B641BA12FB6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5775-527A-4324-97F7-3A82D8D52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315C-94DD-4DB9-B923-B641BA12FB6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5775-527A-4324-97F7-3A82D8D52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315C-94DD-4DB9-B923-B641BA12FB6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5775-527A-4324-97F7-3A82D8D52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48315C-94DD-4DB9-B923-B641BA12FB6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C95775-527A-4324-97F7-3A82D8D52FC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48315C-94DD-4DB9-B923-B641BA12FB6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C95775-527A-4324-97F7-3A82D8D52FC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48315C-94DD-4DB9-B923-B641BA12FB6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C95775-527A-4324-97F7-3A82D8D52FC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48315C-94DD-4DB9-B923-B641BA12FB6D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C95775-527A-4324-97F7-3A82D8D52FC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-RU" sz="3200" b="1" dirty="0" smtClean="0">
                <a:solidFill>
                  <a:srgbClr val="A51009"/>
                </a:solidFill>
                <a:latin typeface="Times New Roman"/>
                <a:ea typeface="Courier New"/>
                <a:cs typeface="+mn-cs"/>
              </a:rPr>
              <a:t>Формирование </a:t>
            </a:r>
            <a:r>
              <a:rPr lang="ru-RU" sz="3200" b="1" dirty="0">
                <a:solidFill>
                  <a:srgbClr val="A51009"/>
                </a:solidFill>
                <a:latin typeface="Times New Roman"/>
                <a:ea typeface="Courier New"/>
                <a:cs typeface="+mn-cs"/>
              </a:rPr>
              <a:t>и </a:t>
            </a:r>
            <a:r>
              <a:rPr lang="ru-RU" sz="3200" b="1" dirty="0" smtClean="0">
                <a:solidFill>
                  <a:srgbClr val="A51009"/>
                </a:solidFill>
                <a:latin typeface="Times New Roman"/>
                <a:ea typeface="Courier New"/>
                <a:cs typeface="+mn-cs"/>
              </a:rPr>
              <a:t>развитие </a:t>
            </a:r>
            <a:r>
              <a:rPr lang="ru-RU" sz="3200" b="1" dirty="0">
                <a:solidFill>
                  <a:srgbClr val="A51009"/>
                </a:solidFill>
                <a:latin typeface="Times New Roman"/>
                <a:ea typeface="Courier New"/>
                <a:cs typeface="+mn-cs"/>
              </a:rPr>
              <a:t>функциональной </a:t>
            </a:r>
            <a:r>
              <a:rPr lang="ru-RU" sz="3200" b="1" dirty="0" smtClean="0">
                <a:solidFill>
                  <a:srgbClr val="A51009"/>
                </a:solidFill>
                <a:latin typeface="Times New Roman"/>
                <a:ea typeface="Courier New"/>
                <a:cs typeface="+mn-cs"/>
              </a:rPr>
              <a:t>грамотности обучающихся</a:t>
            </a:r>
            <a:r>
              <a:rPr lang="ru-RU" sz="3200" b="1" dirty="0">
                <a:solidFill>
                  <a:srgbClr val="A51009"/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A51009"/>
                </a:solidFill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ММО учителей биологии и химии </a:t>
            </a:r>
            <a:r>
              <a:rPr lang="ru-RU" smtClean="0"/>
              <a:t>Змеиногорского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pic>
        <p:nvPicPr>
          <p:cNvPr id="6" name="Picture 3" descr="MC90034334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424980" cy="224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5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04664"/>
            <a:ext cx="62464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Естественнонаучная грамотность </a:t>
            </a:r>
            <a:r>
              <a:rPr lang="ru-RU" sz="2800" dirty="0">
                <a:solidFill>
                  <a:schemeClr val="bg1"/>
                </a:solidFill>
              </a:rPr>
              <a:t>–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altLang="ru-RU" sz="2800" dirty="0">
                <a:solidFill>
                  <a:schemeClr val="bg1"/>
                </a:solidFill>
                <a:latin typeface="Times New Roman" pitchFamily="18" charset="0"/>
              </a:rPr>
              <a:t>способность использовать естественнонаучные знания для выделения в реальных ситуациях проблем,</a:t>
            </a:r>
            <a:br>
              <a:rPr lang="ru-RU" altLang="ru-RU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800" dirty="0">
                <a:solidFill>
                  <a:schemeClr val="bg1"/>
                </a:solidFill>
                <a:latin typeface="Times New Roman" pitchFamily="18" charset="0"/>
              </a:rPr>
              <a:t>которые могут быть исследованы и решены с помощью научных методов, для получения выводов, основанных на наблюдениях и экспериментах. </a:t>
            </a:r>
            <a:br>
              <a:rPr lang="ru-RU" altLang="ru-RU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800" dirty="0">
                <a:solidFill>
                  <a:schemeClr val="bg1"/>
                </a:solidFill>
                <a:latin typeface="Times New Roman" pitchFamily="18" charset="0"/>
              </a:rPr>
              <a:t>	</a:t>
            </a:r>
            <a:br>
              <a:rPr lang="ru-RU" altLang="ru-RU" sz="2800" dirty="0">
                <a:solidFill>
                  <a:schemeClr val="bg1"/>
                </a:solidFill>
                <a:latin typeface="Times New Roman" pitchFamily="18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27012"/>
            <a:ext cx="2095717" cy="301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51180"/>
            <a:ext cx="7056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20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Естественнонаучная грамотность</a:t>
            </a:r>
            <a:r>
              <a:rPr lang="ru-RU" altLang="ru-RU" sz="2000" u="sng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включает следующие компоненты: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ru-RU" altLang="ru-RU" sz="2000" dirty="0" err="1">
                <a:solidFill>
                  <a:prstClr val="black"/>
                </a:solidFill>
                <a:latin typeface="Calibri"/>
              </a:rPr>
              <a:t>Общеучебные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 умения, формируемые в рамках естественнонаучных предметов.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Естественнонаучные понятия.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Ситуации, в которых используются естественнонаучные знания. </a:t>
            </a:r>
          </a:p>
          <a:p>
            <a:pPr lvl="0">
              <a:defRPr/>
            </a:pPr>
            <a:endParaRPr lang="ru-RU" altLang="ru-RU" sz="2000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	Цель исследования </a:t>
            </a:r>
            <a:r>
              <a:rPr lang="en-US" altLang="ru-RU" sz="2000" dirty="0">
                <a:solidFill>
                  <a:prstClr val="black"/>
                </a:solidFill>
                <a:latin typeface="Calibri"/>
              </a:rPr>
              <a:t>PISA 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- комплексная проверка этих умений, понятий и ситуаций. </a:t>
            </a:r>
            <a:endParaRPr lang="en-US" altLang="ru-RU" sz="2000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endParaRPr lang="ru-RU" altLang="ru-RU" sz="2000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Основное внимание уделяется проверке умений: </a:t>
            </a:r>
          </a:p>
          <a:p>
            <a:pPr lvl="0">
              <a:defRPr/>
            </a:pP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     - выделять из предложенных вопросов те, на которые естественные науки могут дать ответ; </a:t>
            </a:r>
          </a:p>
          <a:p>
            <a:pPr lvl="0">
              <a:defRPr/>
            </a:pP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      - делать  научно обоснованные выводы на основе предложенной информации и др. </a:t>
            </a:r>
          </a:p>
        </p:txBody>
      </p:sp>
    </p:spTree>
    <p:extLst>
      <p:ext uri="{BB962C8B-B14F-4D97-AF65-F5344CB8AC3E}">
        <p14:creationId xmlns:p14="http://schemas.microsoft.com/office/powerpoint/2010/main" val="9290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8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Глобальная грамотность – 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altLang="ru-RU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4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способность критически рассматривать с различных точек зрения проблемы глобального характера и межкультурного взаимодействия; осознавать, как культурные, религиозные, политические, расовые и иные различия могут оказывать влияние на восприятие, суждения и взгляды людей; вступать в открытое, уважительное и эффективное взаимодействие с другими людьми на основе разделяемого всеми уважения к человеческому достоинству.</a:t>
            </a:r>
            <a:br>
              <a:rPr kumimoji="0" lang="ru-RU" altLang="ru-RU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4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21612"/>
            <a:ext cx="2224241" cy="295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8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357317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учебных заданий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82177"/>
            <a:ext cx="6246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Рассмотрим ситуацию, в которую мог попасть каждый из нас, но случилась она с водителем Николаем Николаевичем. Съезжая с трассы, он проколол правое переднее колесо машины. </a:t>
            </a:r>
          </a:p>
          <a:p>
            <a:pPr lvl="0"/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</a:rPr>
              <a:t>Вопрос1.</a:t>
            </a:r>
          </a:p>
          <a:p>
            <a:pPr lvl="0"/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</a:rPr>
              <a:t>Укажите какие действия необходимо осуществить водителю, чтобы не создавать ситуации угрозы  для собственной жизни и жизни окружающих.</a:t>
            </a:r>
          </a:p>
        </p:txBody>
      </p:sp>
    </p:spTree>
    <p:extLst>
      <p:ext uri="{BB962C8B-B14F-4D97-AF65-F5344CB8AC3E}">
        <p14:creationId xmlns:p14="http://schemas.microsoft.com/office/powerpoint/2010/main" val="17630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</a:rPr>
              <a:t>«Математическая грамотность </a:t>
            </a:r>
            <a:r>
              <a:rPr lang="ru-RU" altLang="ru-RU" sz="2400" dirty="0">
                <a:solidFill>
                  <a:schemeClr val="bg1"/>
                </a:solidFill>
              </a:rPr>
              <a:t>– это способность индивидуума формулировать, применять и интерпретировать математику в разнообразных контекстах. Она включает математические рассуждения, использование математических понятий, процедур, фактов и инструментов для описания, объяснения и предсказания явлений. Она помогает людям понять роль математики в мире, высказывать хорошо обоснованные суждения и принимать решения, которые должны принимать конструктивные, активные и размышляющие граждане»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MC90029070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40" y="4661520"/>
            <a:ext cx="20288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9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28625"/>
            <a:ext cx="8229600" cy="1000125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Модель математической грамотности. 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PISA</a:t>
            </a:r>
            <a:endParaRPr lang="ru-RU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315" name="Содержимое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38" y="1846263"/>
            <a:ext cx="7521575" cy="4022725"/>
          </a:xfrm>
        </p:spPr>
      </p:pic>
    </p:spTree>
    <p:extLst>
      <p:ext uri="{BB962C8B-B14F-4D97-AF65-F5344CB8AC3E}">
        <p14:creationId xmlns:p14="http://schemas.microsoft.com/office/powerpoint/2010/main" val="24807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54000"/>
            <a:ext cx="8785225" cy="1143000"/>
          </a:xfrm>
        </p:spPr>
        <p:txBody>
          <a:bodyPr/>
          <a:lstStyle/>
          <a:p>
            <a:pPr indent="450215" eaLnBrk="1" fontAlgn="auto" hangingPunct="1">
              <a:spcAft>
                <a:spcPts val="0"/>
              </a:spcAft>
              <a:defRPr/>
            </a:pPr>
            <a:r>
              <a:rPr lang="ru-RU" sz="2800" b="1" cap="al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Компоненты математической грамотности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 smtClean="0"/>
              <a:t>контекст,</a:t>
            </a:r>
            <a:r>
              <a:rPr lang="ru-RU" altLang="ru-RU" sz="2800" dirty="0" smtClean="0"/>
              <a:t>  в котором представлена проблема;</a:t>
            </a:r>
            <a:endParaRPr lang="en-US" altLang="ru-RU" sz="2800" dirty="0" smtClean="0"/>
          </a:p>
          <a:p>
            <a:pPr eaLnBrk="1" hangingPunct="1">
              <a:buClr>
                <a:srgbClr val="E48312"/>
              </a:buClr>
            </a:pPr>
            <a:r>
              <a:rPr lang="ru-RU" altLang="ru-RU" sz="2800" dirty="0" smtClean="0"/>
              <a:t>математическое </a:t>
            </a:r>
            <a:r>
              <a:rPr lang="ru-RU" altLang="ru-RU" sz="3200" b="1" i="1" dirty="0" smtClean="0"/>
              <a:t>содержание</a:t>
            </a:r>
            <a:r>
              <a:rPr lang="ru-RU" altLang="ru-RU" sz="3200" b="1" dirty="0" smtClean="0"/>
              <a:t>,</a:t>
            </a:r>
            <a:r>
              <a:rPr lang="ru-RU" altLang="ru-RU" sz="2800" dirty="0" smtClean="0"/>
              <a:t> которое используется в заданиях; </a:t>
            </a:r>
          </a:p>
          <a:p>
            <a:pPr eaLnBrk="1" hangingPunct="1"/>
            <a:endParaRPr lang="en-US" altLang="ru-RU" sz="2800" dirty="0" smtClean="0"/>
          </a:p>
          <a:p>
            <a:pPr eaLnBrk="1" hangingPunct="1"/>
            <a:r>
              <a:rPr lang="ru-RU" altLang="ru-RU" sz="2800" dirty="0" smtClean="0"/>
              <a:t>мыслительные </a:t>
            </a:r>
            <a:r>
              <a:rPr lang="ru-RU" altLang="ru-RU" sz="3200" b="1" i="1" dirty="0" smtClean="0"/>
              <a:t>процессы</a:t>
            </a:r>
            <a:r>
              <a:rPr lang="ru-RU" altLang="ru-RU" sz="2800" dirty="0" smtClean="0"/>
              <a:t>, которые описывают, познавательную деятельность учащегося, связывает контекст с математикой, необходимой для решения поставленной проблемы  </a:t>
            </a:r>
          </a:p>
        </p:txBody>
      </p:sp>
    </p:spTree>
    <p:extLst>
      <p:ext uri="{BB962C8B-B14F-4D97-AF65-F5344CB8AC3E}">
        <p14:creationId xmlns:p14="http://schemas.microsoft.com/office/powerpoint/2010/main" val="7889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ea typeface="Droid Sans Fallback" charset="0"/>
                <a:cs typeface="Droid Sans Fallback" charset="0"/>
              </a:rPr>
              <a:t>Финансовая грамотность </a:t>
            </a:r>
            <a:r>
              <a:rPr lang="ru-RU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включает </a:t>
            </a:r>
            <a:br>
              <a:rPr lang="ru-RU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</a:br>
            <a:r>
              <a:rPr lang="ru-RU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знание и понимание финансовых </a:t>
            </a:r>
            <a:r>
              <a:rPr lang="ru-RU" sz="2400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продуктов,</a:t>
            </a:r>
            <a:r>
              <a:rPr lang="ru-RU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/>
            </a:r>
            <a:br>
              <a:rPr lang="ru-RU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</a:br>
            <a:r>
              <a:rPr lang="ru-RU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понимание финансовых </a:t>
            </a:r>
            <a:r>
              <a:rPr lang="ru-RU" sz="2400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понятий,</a:t>
            </a:r>
            <a:r>
              <a:rPr lang="ru-RU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/>
            </a:r>
            <a:br>
              <a:rPr lang="ru-RU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</a:br>
            <a:r>
              <a:rPr lang="ru-RU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понимание финансовых </a:t>
            </a:r>
            <a:r>
              <a:rPr lang="ru-RU" sz="2400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рисков,</a:t>
            </a:r>
            <a:r>
              <a:rPr lang="ru-RU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/>
            </a:r>
            <a:br>
              <a:rPr lang="ru-RU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</a:br>
            <a:r>
              <a:rPr lang="ru-RU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навыки, мотивацию и уверенность в применении данного знания и </a:t>
            </a:r>
            <a:r>
              <a:rPr lang="ru-RU" sz="2400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понимания,</a:t>
            </a:r>
            <a:r>
              <a:rPr lang="ru-RU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/>
            </a:r>
            <a:br>
              <a:rPr lang="ru-RU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</a:br>
            <a:r>
              <a:rPr lang="ru-RU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способность принимать эффективные решения в различных финансовых ситуациях, направленные на рост финансового благополучия личности</a:t>
            </a:r>
            <a:r>
              <a:rPr lang="en-US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и общества.</a:t>
            </a:r>
            <a:br>
              <a:rPr lang="ru-RU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</a:b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80" y="4866648"/>
            <a:ext cx="2646412" cy="170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415022"/>
            <a:ext cx="3450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учебных заданий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2771800" cy="309634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Прямоугольник 4"/>
          <p:cNvSpPr/>
          <p:nvPr/>
        </p:nvSpPr>
        <p:spPr>
          <a:xfrm>
            <a:off x="3059832" y="1268759"/>
            <a:ext cx="5040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Calibri"/>
              </a:rPr>
              <a:t>Анжела заметила, что компания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Calibri"/>
              </a:rPr>
              <a:t>«Одежда BC» сделала ошибку в счёте.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Calibri"/>
              </a:rPr>
              <a:t>Анжела заказала и получила две футболки,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Calibri"/>
              </a:rPr>
              <a:t> не три.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Calibri"/>
              </a:rPr>
              <a:t>Оплата за почтовые расходы неизменна.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Calibri"/>
              </a:rPr>
              <a:t>Какой будет итоговая сумма в новом счёте?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Calibri"/>
              </a:rPr>
              <a:t>Предложенное задание требует правильно рассчитать сумму выплаты и исправить ошибку в счете с учетом налога (10%) и почтовых расходов. Чтобы выполнить задание, необходимо использовать финансовую и числовую информацию в незнакомом контексте и произвести ряд операций с числами (сложение, вычитание, вычисление процентов).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9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-813197"/>
            <a:ext cx="64087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prstClr val="black"/>
              </a:solidFill>
            </a:endParaRPr>
          </a:p>
          <a:p>
            <a:pPr lvl="0"/>
            <a:endParaRPr lang="ru-RU" sz="2400" b="1" dirty="0">
              <a:solidFill>
                <a:prstClr val="black"/>
              </a:solidFill>
            </a:endParaRPr>
          </a:p>
          <a:p>
            <a:pPr lvl="0"/>
            <a:endParaRPr lang="ru-RU" sz="2400" b="1" dirty="0" smtClean="0">
              <a:solidFill>
                <a:prstClr val="black"/>
              </a:solidFill>
            </a:endParaRPr>
          </a:p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Функциональная </a:t>
            </a:r>
            <a:r>
              <a:rPr lang="ru-RU" sz="2400" b="1" dirty="0">
                <a:solidFill>
                  <a:prstClr val="black"/>
                </a:solidFill>
              </a:rPr>
              <a:t>грамотность </a:t>
            </a:r>
            <a:r>
              <a:rPr lang="ru-RU" sz="2400" dirty="0">
                <a:solidFill>
                  <a:prstClr val="black"/>
                </a:solidFill>
              </a:rPr>
              <a:t>–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способность человека вступать в отношения с внешней средой и максимально быстро адаптироваться и функционировать в ней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Функциональная грамотность состоит из пяти элементов: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- читательская грамотность;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ru-RU" sz="2400" dirty="0" smtClean="0">
                <a:solidFill>
                  <a:prstClr val="black"/>
                </a:solidFill>
              </a:rPr>
              <a:t>естественнонаучная </a:t>
            </a:r>
            <a:r>
              <a:rPr lang="ru-RU" sz="2400" dirty="0">
                <a:solidFill>
                  <a:prstClr val="black"/>
                </a:solidFill>
              </a:rPr>
              <a:t>грамотность;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- глобальная грамотность;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- математическая грамотность;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- финансовая грамотность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altLang="ru-RU" sz="3000" b="1" dirty="0">
                <a:solidFill>
                  <a:srgbClr val="3B5A79"/>
                </a:solidFill>
                <a:ea typeface="MS PGothic" pitchFamily="34" charset="-128"/>
                <a:cs typeface="+mn-cs"/>
              </a:rPr>
              <a:t>Модель </a:t>
            </a:r>
            <a:r>
              <a:rPr lang="ru-RU" altLang="ru-RU" sz="3000" b="1" dirty="0" smtClean="0">
                <a:solidFill>
                  <a:srgbClr val="3B5A79"/>
                </a:solidFill>
                <a:ea typeface="MS PGothic" pitchFamily="34" charset="-128"/>
                <a:cs typeface="+mn-cs"/>
              </a:rPr>
              <a:t> </a:t>
            </a:r>
            <a:r>
              <a:rPr lang="ru-RU" altLang="ru-RU" sz="3000" b="1" dirty="0">
                <a:solidFill>
                  <a:srgbClr val="3B5A79"/>
                </a:solidFill>
                <a:ea typeface="MS PGothic" pitchFamily="34" charset="-128"/>
                <a:cs typeface="+mn-cs"/>
              </a:rPr>
              <a:t>функциональной грамотности: </a:t>
            </a:r>
            <a:br>
              <a:rPr lang="ru-RU" altLang="ru-RU" sz="3000" b="1" dirty="0">
                <a:solidFill>
                  <a:srgbClr val="3B5A79"/>
                </a:solidFill>
                <a:ea typeface="MS PGothic" pitchFamily="34" charset="-128"/>
                <a:cs typeface="+mn-cs"/>
              </a:rPr>
            </a:br>
            <a:r>
              <a:rPr lang="en-US" altLang="ru-RU" sz="3000" b="1" dirty="0">
                <a:solidFill>
                  <a:srgbClr val="3B5A79"/>
                </a:solidFill>
                <a:ea typeface="MS PGothic" pitchFamily="34" charset="-128"/>
                <a:cs typeface="+mn-cs"/>
              </a:rPr>
              <a:t>PISA</a:t>
            </a:r>
            <a:r>
              <a:rPr lang="ru-RU" altLang="ru-RU" sz="3000" b="1" dirty="0">
                <a:solidFill>
                  <a:srgbClr val="3B5A79"/>
                </a:solidFill>
                <a:ea typeface="MS PGothic" pitchFamily="34" charset="-128"/>
                <a:cs typeface="+mn-cs"/>
              </a:rPr>
              <a:t>-201</a:t>
            </a:r>
            <a:r>
              <a:rPr lang="en-US" altLang="ru-RU" sz="3000" b="1" dirty="0">
                <a:solidFill>
                  <a:srgbClr val="3B5A79"/>
                </a:solidFill>
                <a:ea typeface="MS PGothic" pitchFamily="34" charset="-128"/>
                <a:cs typeface="+mn-cs"/>
              </a:rPr>
              <a:t>8</a:t>
            </a:r>
            <a:endParaRPr lang="ru-RU" sz="3000" b="1" dirty="0">
              <a:solidFill>
                <a:srgbClr val="3B5A79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31840" y="3217609"/>
            <a:ext cx="2423988" cy="1487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Читательская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грамотность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552" y="1778436"/>
            <a:ext cx="316835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Естественнонаучная грамотность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54" y="1628800"/>
            <a:ext cx="2520280" cy="146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1" y="4725144"/>
            <a:ext cx="244607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57" y="4725143"/>
            <a:ext cx="2633767" cy="157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74904" y="2057176"/>
            <a:ext cx="1410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Глобальная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грамотность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798" y="5194065"/>
            <a:ext cx="211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Математическая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грамотность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4904" y="5217298"/>
            <a:ext cx="183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Финансовая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грамотность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stCxn id="5" idx="5"/>
          </p:cNvCxnSpPr>
          <p:nvPr/>
        </p:nvCxnSpPr>
        <p:spPr>
          <a:xfrm>
            <a:off x="3243910" y="2884764"/>
            <a:ext cx="463994" cy="497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4" idx="0"/>
          </p:cNvCxnSpPr>
          <p:nvPr/>
        </p:nvCxnSpPr>
        <p:spPr>
          <a:xfrm flipV="1">
            <a:off x="4343834" y="2564904"/>
            <a:ext cx="1211994" cy="652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027" idx="3"/>
          </p:cNvCxnSpPr>
          <p:nvPr/>
        </p:nvCxnSpPr>
        <p:spPr>
          <a:xfrm flipV="1">
            <a:off x="2868092" y="4704754"/>
            <a:ext cx="607815" cy="812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4" idx="5"/>
          </p:cNvCxnSpPr>
          <p:nvPr/>
        </p:nvCxnSpPr>
        <p:spPr>
          <a:xfrm>
            <a:off x="5200843" y="4486967"/>
            <a:ext cx="739309" cy="454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</a:t>
            </a:r>
            <a:r>
              <a:rPr lang="ru-RU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понимать и использовать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 </a:t>
            </a:r>
          </a:p>
          <a:p>
            <a:endParaRPr lang="ru-RU" dirty="0"/>
          </a:p>
        </p:txBody>
      </p:sp>
      <p:pic>
        <p:nvPicPr>
          <p:cNvPr id="4" name="Picture 2" descr="MC90034537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1700808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8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3"/>
          <p:cNvSpPr>
            <a:spLocks noChangeShapeType="1"/>
          </p:cNvSpPr>
          <p:nvPr/>
        </p:nvSpPr>
        <p:spPr bwMode="auto">
          <a:xfrm>
            <a:off x="1692275" y="1123950"/>
            <a:ext cx="5759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59" name="Line 4"/>
          <p:cNvSpPr>
            <a:spLocks noChangeShapeType="1"/>
          </p:cNvSpPr>
          <p:nvPr/>
        </p:nvSpPr>
        <p:spPr bwMode="auto">
          <a:xfrm>
            <a:off x="1692275" y="112395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60" name="Line 5"/>
          <p:cNvSpPr>
            <a:spLocks noChangeShapeType="1"/>
          </p:cNvSpPr>
          <p:nvPr/>
        </p:nvSpPr>
        <p:spPr bwMode="auto">
          <a:xfrm>
            <a:off x="7451725" y="112395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900113" y="1484313"/>
            <a:ext cx="1439862" cy="830262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Опора на текст</a:t>
            </a: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6227763" y="1484313"/>
            <a:ext cx="2303462" cy="120015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Опора на внетекстовое знание</a:t>
            </a:r>
          </a:p>
        </p:txBody>
      </p:sp>
      <p:sp>
        <p:nvSpPr>
          <p:cNvPr id="70663" name="Rectangle 8"/>
          <p:cNvSpPr>
            <a:spLocks noChangeArrowheads="1"/>
          </p:cNvSpPr>
          <p:nvPr/>
        </p:nvSpPr>
        <p:spPr bwMode="auto">
          <a:xfrm>
            <a:off x="6437313" y="3240088"/>
            <a:ext cx="2009775" cy="12001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3.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осмыслить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и оценить </a:t>
            </a:r>
          </a:p>
        </p:txBody>
      </p:sp>
      <p:sp>
        <p:nvSpPr>
          <p:cNvPr id="70664" name="Line 9"/>
          <p:cNvSpPr>
            <a:spLocks noChangeShapeType="1"/>
          </p:cNvSpPr>
          <p:nvPr/>
        </p:nvSpPr>
        <p:spPr bwMode="auto">
          <a:xfrm>
            <a:off x="7451725" y="263683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65" name="Rectangle 10"/>
          <p:cNvSpPr>
            <a:spLocks noChangeArrowheads="1"/>
          </p:cNvSpPr>
          <p:nvPr/>
        </p:nvSpPr>
        <p:spPr bwMode="auto">
          <a:xfrm>
            <a:off x="5364163" y="5373688"/>
            <a:ext cx="1711325" cy="762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rgbClr val="002060"/>
                </a:solidFill>
              </a:rPr>
              <a:t>содержание</a:t>
            </a:r>
          </a:p>
          <a:p>
            <a:pPr algn="ctr"/>
            <a:r>
              <a:rPr lang="ru-RU" altLang="ru-RU" sz="2000" dirty="0">
                <a:solidFill>
                  <a:srgbClr val="002060"/>
                </a:solidFill>
              </a:rPr>
              <a:t>текста</a:t>
            </a:r>
            <a:r>
              <a:rPr lang="ru-RU" alt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0666" name="Rectangle 11"/>
          <p:cNvSpPr>
            <a:spLocks noChangeArrowheads="1"/>
          </p:cNvSpPr>
          <p:nvPr/>
        </p:nvSpPr>
        <p:spPr bwMode="auto">
          <a:xfrm>
            <a:off x="7740650" y="5445125"/>
            <a:ext cx="1066800" cy="762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rgbClr val="002060"/>
                </a:solidFill>
              </a:rPr>
              <a:t>форму</a:t>
            </a:r>
          </a:p>
          <a:p>
            <a:pPr algn="ctr"/>
            <a:r>
              <a:rPr lang="ru-RU" altLang="ru-RU" sz="2000" dirty="0">
                <a:solidFill>
                  <a:srgbClr val="002060"/>
                </a:solidFill>
              </a:rPr>
              <a:t>текста</a:t>
            </a:r>
            <a:r>
              <a:rPr lang="ru-RU" alt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0667" name="Line 12"/>
          <p:cNvSpPr>
            <a:spLocks noChangeShapeType="1"/>
          </p:cNvSpPr>
          <p:nvPr/>
        </p:nvSpPr>
        <p:spPr bwMode="auto">
          <a:xfrm>
            <a:off x="7451725" y="4508500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68" name="Line 13"/>
          <p:cNvSpPr>
            <a:spLocks noChangeShapeType="1"/>
          </p:cNvSpPr>
          <p:nvPr/>
        </p:nvSpPr>
        <p:spPr bwMode="auto">
          <a:xfrm>
            <a:off x="6011863" y="5013325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69" name="Line 14"/>
          <p:cNvSpPr>
            <a:spLocks noChangeShapeType="1"/>
          </p:cNvSpPr>
          <p:nvPr/>
        </p:nvSpPr>
        <p:spPr bwMode="auto">
          <a:xfrm>
            <a:off x="6011863" y="501332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70" name="Line 15"/>
          <p:cNvSpPr>
            <a:spLocks noChangeShapeType="1"/>
          </p:cNvSpPr>
          <p:nvPr/>
        </p:nvSpPr>
        <p:spPr bwMode="auto">
          <a:xfrm flipH="1">
            <a:off x="8748713" y="5013325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71" name="Line 16"/>
          <p:cNvSpPr>
            <a:spLocks noChangeShapeType="1"/>
          </p:cNvSpPr>
          <p:nvPr/>
        </p:nvSpPr>
        <p:spPr bwMode="auto">
          <a:xfrm>
            <a:off x="1692275" y="22764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72" name="Line 17"/>
          <p:cNvSpPr>
            <a:spLocks noChangeShapeType="1"/>
          </p:cNvSpPr>
          <p:nvPr/>
        </p:nvSpPr>
        <p:spPr bwMode="auto">
          <a:xfrm>
            <a:off x="1042988" y="2738480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73" name="Line 18"/>
          <p:cNvSpPr>
            <a:spLocks noChangeShapeType="1"/>
          </p:cNvSpPr>
          <p:nvPr/>
        </p:nvSpPr>
        <p:spPr bwMode="auto">
          <a:xfrm>
            <a:off x="1042988" y="27813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74" name="Line 19"/>
          <p:cNvSpPr>
            <a:spLocks noChangeShapeType="1"/>
          </p:cNvSpPr>
          <p:nvPr/>
        </p:nvSpPr>
        <p:spPr bwMode="auto">
          <a:xfrm>
            <a:off x="3779838" y="27813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75" name="Rectangle 20"/>
          <p:cNvSpPr>
            <a:spLocks noChangeArrowheads="1"/>
          </p:cNvSpPr>
          <p:nvPr/>
        </p:nvSpPr>
        <p:spPr bwMode="auto">
          <a:xfrm>
            <a:off x="107950" y="3236913"/>
            <a:ext cx="2519363" cy="1754187"/>
          </a:xfrm>
          <a:prstGeom prst="rect">
            <a:avLst/>
          </a:prstGeom>
          <a:solidFill>
            <a:srgbClr val="FFC5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1.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найти и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извлечь </a:t>
            </a:r>
          </a:p>
          <a:p>
            <a:pPr algn="ctr"/>
            <a:r>
              <a:rPr lang="ru-RU" altLang="ru-RU" sz="2400" i="1" dirty="0">
                <a:solidFill>
                  <a:srgbClr val="002060"/>
                </a:solidFill>
              </a:rPr>
              <a:t>(информацию</a:t>
            </a:r>
            <a:r>
              <a:rPr lang="ru-RU" altLang="ru-RU" i="1" dirty="0">
                <a:solidFill>
                  <a:srgbClr val="002060"/>
                </a:solidFill>
              </a:rPr>
              <a:t>)</a:t>
            </a:r>
            <a:r>
              <a:rPr lang="ru-RU" alt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0676" name="Rectangle 21"/>
          <p:cNvSpPr>
            <a:spLocks noChangeArrowheads="1"/>
          </p:cNvSpPr>
          <p:nvPr/>
        </p:nvSpPr>
        <p:spPr bwMode="auto">
          <a:xfrm>
            <a:off x="2771775" y="3041650"/>
            <a:ext cx="3168650" cy="19383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2.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интегрировать и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интерпретировать </a:t>
            </a:r>
          </a:p>
          <a:p>
            <a:pPr algn="ctr">
              <a:lnSpc>
                <a:spcPct val="80000"/>
              </a:lnSpc>
            </a:pPr>
            <a:r>
              <a:rPr lang="ru-RU" altLang="ru-RU" sz="2400" i="1" dirty="0">
                <a:solidFill>
                  <a:srgbClr val="002060"/>
                </a:solidFill>
              </a:rPr>
              <a:t>(сообщения текста)</a:t>
            </a:r>
            <a:r>
              <a:rPr lang="ru-RU" alt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0678" name="Прямоугольник 22"/>
          <p:cNvSpPr>
            <a:spLocks noChangeArrowheads="1"/>
          </p:cNvSpPr>
          <p:nvPr/>
        </p:nvSpPr>
        <p:spPr bwMode="auto">
          <a:xfrm>
            <a:off x="307059" y="224519"/>
            <a:ext cx="7969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3200" dirty="0" smtClean="0">
                <a:solidFill>
                  <a:srgbClr val="000099"/>
                </a:solidFill>
              </a:rPr>
              <a:t>Читательские умения </a:t>
            </a:r>
            <a:r>
              <a:rPr lang="en-US" altLang="ru-RU" sz="3200" dirty="0" smtClean="0">
                <a:solidFill>
                  <a:srgbClr val="000099"/>
                </a:solidFill>
              </a:rPr>
              <a:t>(PISA)</a:t>
            </a:r>
            <a:endParaRPr lang="ru-RU" alt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827584" y="33265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32657"/>
            <a:ext cx="7704856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исследовании  PISA грамотность чтения подразделяется на следующие уровни: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kern="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поиск в тексте нужной информации по простому критерию (самый низкий уровень); 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поиск в тексте нужной информации по множественным критериям;  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поиск в тексте нужной информации, распознавание связи между отрывками информации, работа с известной, но противоречивой информацией; 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поиск и установление последовательности или комбинации отрывков, содержащих глубоко скрытую информацию, умение сделать вывод о том, какая информация в тексте необходима для выполнения задания; 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понимание сложных текстов и их интерпретация, формулирование  выводов и гипотез относительно содержания текста.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65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808" y="116632"/>
            <a:ext cx="934013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0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810381" cy="627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116632"/>
            <a:ext cx="5588177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Для забора крови используются стерильные одноразовые инструменты (шприц, трубки и контейнер). Для забора крови используются стерильные одноразовые инструменты (шприц, трубки и контейнер).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Сдавая кровь, вы не подвергаетесь ни малейшему риску.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Донорство спасает жизни. Не существует вещества, способного полностью заменить человеческую кровь. Поэтому донорство крови незаменимо и играет существенную роль в спасении людей. </a:t>
            </a:r>
          </a:p>
          <a:p>
            <a:r>
              <a:rPr lang="ru-RU" dirty="0">
                <a:solidFill>
                  <a:schemeClr val="bg1"/>
                </a:solidFill>
              </a:rPr>
              <a:t>Во Франции переливание крови ежегодно облегчает страдания 500 тысячам больных. 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Сдача </a:t>
            </a:r>
            <a:r>
              <a:rPr lang="ru-RU" b="1" dirty="0">
                <a:solidFill>
                  <a:prstClr val="black"/>
                </a:solidFill>
              </a:rPr>
              <a:t>крови – </a:t>
            </a:r>
            <a:r>
              <a:rPr lang="ru-RU" b="1" dirty="0" smtClean="0">
                <a:solidFill>
                  <a:prstClr val="black"/>
                </a:solidFill>
              </a:rPr>
              <a:t> лучшая </a:t>
            </a:r>
            <a:r>
              <a:rPr lang="ru-RU" b="1" dirty="0">
                <a:solidFill>
                  <a:prstClr val="black"/>
                </a:solidFill>
              </a:rPr>
              <a:t>из известных форм безвозмездной помощи </a:t>
            </a:r>
            <a:r>
              <a:rPr lang="ru-RU" b="1" dirty="0" smtClean="0">
                <a:solidFill>
                  <a:prstClr val="black"/>
                </a:solidFill>
              </a:rPr>
              <a:t>незнакомому </a:t>
            </a:r>
            <a:r>
              <a:rPr lang="ru-RU" b="1" dirty="0">
                <a:solidFill>
                  <a:prstClr val="black"/>
                </a:solidFill>
              </a:rPr>
              <a:t>человеку и занимает всего от 45 минут до 1 часа. 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У донора забирают 450 мл крови и еще несколько капель для анализов и обследования.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– Мужчина может сдавать кровь пять раз в год. Женщина – три раза.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– Донорами могут быть люди в возрасте от 18 до 65 лет.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Обязательный перерыв перед каждой следующей сдачей крови составляет 8 недель.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2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496944" cy="674030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/>
              </a:rPr>
              <a:t>Вопрос 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1: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СДАЧА КРОВИ </a:t>
            </a:r>
            <a:endParaRPr lang="ru-RU" sz="1100" b="1" i="1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Каково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основное назначение текста «Сдача крови»? 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A Призвать людей сдавать кровь. 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B Описать риск, связанный со сдачей крови. 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C Объяснить, где можно сдать кровь. 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D Доказать, что многие регулярно сдают кровь.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b="1" dirty="0">
                <a:solidFill>
                  <a:srgbClr val="000000"/>
                </a:solidFill>
                <a:latin typeface="Arial"/>
              </a:rPr>
              <a:t>Вопрос 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2: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СДАЧА КРОВИ </a:t>
            </a:r>
            <a:endParaRPr lang="ru-RU" b="1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Почему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в объявлении говорится, что донорство незаменимо? Выпишите предложение из текста, которое это объясняет.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b="1" dirty="0">
                <a:solidFill>
                  <a:srgbClr val="000000"/>
                </a:solidFill>
                <a:latin typeface="Arial"/>
              </a:rPr>
              <a:t>Вопрос 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3: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СДАЧА КРОВИ </a:t>
            </a:r>
            <a:endParaRPr lang="ru-RU" sz="1100" b="1" i="1" dirty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Восемнадцатилетняя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девушка, дважды сдававшая кровь за последние двенадцать месяцев, желает сдать кровь снова. Исходя из объявления, при каком условии ей позволят это сделать?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b="1" dirty="0">
                <a:solidFill>
                  <a:srgbClr val="000000"/>
                </a:solidFill>
                <a:latin typeface="Arial"/>
              </a:rPr>
              <a:t>Вопрос 4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: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СДАЧА КРОВИ </a:t>
            </a:r>
            <a:endParaRPr lang="ru-RU" b="1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Исходя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из объявления, позволят ли перечисленным в таблице людям сдать кровь?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Обведите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«Да» или «Нет» для каждого случая.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/>
              </a:rPr>
              <a:t>Личные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данные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                      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Позволят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ли сдать кровь?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	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Пятнадцатилетний юноша,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                      Да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/ Нет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никогда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не сдававший кровь ранее. 		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Тридцатилетний мужчина,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                       Да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/ Нет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сдавший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кровь шесть недель назад. 		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Двадцатилетняя женщина,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                     Да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/ Нет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сдававшая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кровь год назад. 		</a:t>
            </a:r>
          </a:p>
          <a:p>
            <a:endParaRPr lang="ru-R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1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</TotalTime>
  <Words>726</Words>
  <Application>Microsoft Office PowerPoint</Application>
  <PresentationFormat>Экран (4:3)</PresentationFormat>
  <Paragraphs>114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4" baseType="lpstr">
      <vt:lpstr>MS PGothic</vt:lpstr>
      <vt:lpstr>Arial</vt:lpstr>
      <vt:lpstr>Book Antiqua</vt:lpstr>
      <vt:lpstr>Calibri</vt:lpstr>
      <vt:lpstr>Courier New</vt:lpstr>
      <vt:lpstr>Droid Sans Fallback</vt:lpstr>
      <vt:lpstr>Lucida Sans</vt:lpstr>
      <vt:lpstr>Times New Roman</vt:lpstr>
      <vt:lpstr>Wingdings</vt:lpstr>
      <vt:lpstr>Wingdings 2</vt:lpstr>
      <vt:lpstr>Wingdings 3</vt:lpstr>
      <vt:lpstr>Апекс</vt:lpstr>
      <vt:lpstr>1_Апекс</vt:lpstr>
      <vt:lpstr>2_Апекс</vt:lpstr>
      <vt:lpstr>3_Апекс</vt:lpstr>
      <vt:lpstr>Формирование и развитие функциональной грамотности обучающихся </vt:lpstr>
      <vt:lpstr>Презентация PowerPoint</vt:lpstr>
      <vt:lpstr>Модель  функциональной грамотности:  PISA-2018</vt:lpstr>
      <vt:lpstr>Читательская грамотность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математической грамотности. PISA</vt:lpstr>
      <vt:lpstr>Компоненты математической грамотности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 развитие функциональной грамотности обучающихся</dc:title>
  <dc:creator>Руслан</dc:creator>
  <cp:lastModifiedBy>user</cp:lastModifiedBy>
  <cp:revision>20</cp:revision>
  <dcterms:created xsi:type="dcterms:W3CDTF">2019-01-10T18:42:41Z</dcterms:created>
  <dcterms:modified xsi:type="dcterms:W3CDTF">2020-08-18T13:11:46Z</dcterms:modified>
</cp:coreProperties>
</file>