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C245-7D12-4469-93A0-840DBC727876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7B42193-378B-4EDC-BBC6-9132538A86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C245-7D12-4469-93A0-840DBC727876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2193-378B-4EDC-BBC6-9132538A86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C245-7D12-4469-93A0-840DBC727876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2193-378B-4EDC-BBC6-9132538A86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C245-7D12-4469-93A0-840DBC727876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7B42193-378B-4EDC-BBC6-9132538A86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C245-7D12-4469-93A0-840DBC727876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2193-378B-4EDC-BBC6-9132538A867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C245-7D12-4469-93A0-840DBC727876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2193-378B-4EDC-BBC6-9132538A86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C245-7D12-4469-93A0-840DBC727876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7B42193-378B-4EDC-BBC6-9132538A867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C245-7D12-4469-93A0-840DBC727876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2193-378B-4EDC-BBC6-9132538A86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C245-7D12-4469-93A0-840DBC727876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2193-378B-4EDC-BBC6-9132538A86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C245-7D12-4469-93A0-840DBC727876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2193-378B-4EDC-BBC6-9132538A86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C245-7D12-4469-93A0-840DBC727876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2193-378B-4EDC-BBC6-9132538A867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3A8C245-7D12-4469-93A0-840DBC727876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7B42193-378B-4EDC-BBC6-9132538A867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net.uz/" TargetMode="External"/><Relationship Id="rId2" Type="http://schemas.openxmlformats.org/officeDocument/2006/relationships/hyperlink" Target="http://www.dddgazeta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://school-work.net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6777318" cy="1731982"/>
          </a:xfrm>
        </p:spPr>
        <p:txBody>
          <a:bodyPr>
            <a:noAutofit/>
          </a:bodyPr>
          <a:lstStyle/>
          <a:p>
            <a:r>
              <a:rPr lang="ru-RU" sz="5400" i="1" dirty="0" smtClean="0"/>
              <a:t>ЦИФРОВАЯ ГРАМОТНОСТЬ – КОМПЕТЕНЦИЯ СОВРЕМЕННОГО УЧИТЕЛЯ</a:t>
            </a:r>
            <a:endParaRPr lang="ru-RU" sz="5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6400800" cy="1752600"/>
          </a:xfrm>
        </p:spPr>
        <p:txBody>
          <a:bodyPr/>
          <a:lstStyle/>
          <a:p>
            <a:pPr algn="r"/>
            <a:endParaRPr lang="ru-RU" b="1" dirty="0"/>
          </a:p>
        </p:txBody>
      </p:sp>
      <p:pic>
        <p:nvPicPr>
          <p:cNvPr id="4099" name="Picture 3" descr="C:\Users\user\AppData\Local\Microsoft\Windows\INetCache\IE\J04OA8TV\teacher_PNG59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88640"/>
            <a:ext cx="4129703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967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b="1" dirty="0"/>
              <a:t>Цифровая грамотность </a:t>
            </a:r>
            <a:r>
              <a:rPr lang="ru-RU" sz="1800" dirty="0"/>
              <a:t>– набор знаний и умений, которые необходимы для безопасного и эффективного использования цифровых технологий и ресурсов интернета. Включает в себя: цифровое потребление; цифровые компетенции; цифровую безопасность. </a:t>
            </a:r>
          </a:p>
          <a:p>
            <a:r>
              <a:rPr lang="ru-RU" sz="1800" b="1" dirty="0"/>
              <a:t>Цифровое потребление </a:t>
            </a:r>
            <a:r>
              <a:rPr lang="ru-RU" sz="1800" dirty="0"/>
              <a:t>– использование интернет услуг для работы и жизни. Включает в себя: фиксированный интернет, мобильный интернет, цифровые устройства, интернет-СМИ, новости, социальные сети, </a:t>
            </a:r>
            <a:r>
              <a:rPr lang="ru-RU" sz="1800" dirty="0" err="1"/>
              <a:t>Госуслуги</a:t>
            </a:r>
            <a:r>
              <a:rPr lang="ru-RU" sz="1800" dirty="0"/>
              <a:t>, телемедицину, облачные технологии. </a:t>
            </a:r>
          </a:p>
          <a:p>
            <a:r>
              <a:rPr lang="ru-RU" sz="1800" b="1" dirty="0"/>
              <a:t>Цифровые компетенции </a:t>
            </a:r>
            <a:r>
              <a:rPr lang="ru-RU" sz="1800" dirty="0"/>
              <a:t>– навыки эффективного пользования технологиями. Включают в себя: поиск информации, использование цифровых устройств, использование функционала социальных сетей, финансовые операции, онлайн-покупки, критическое восприятие информации, производства мультимедийного контента, синхронизация устройств. </a:t>
            </a:r>
          </a:p>
          <a:p>
            <a:r>
              <a:rPr lang="ru-RU" sz="1800" b="1" dirty="0"/>
              <a:t>Цифровая безопасность </a:t>
            </a:r>
            <a:r>
              <a:rPr lang="ru-RU" sz="1800" dirty="0"/>
              <a:t>– основы безопасности в Сети. Включает в себя: защиту персональных данных, надежный пароль, легальный контент, культуру поведения, репутацию, этику, хранение информации, создание резервных копий. 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69695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16832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ИКТ грамотность </a:t>
            </a:r>
            <a:r>
              <a:rPr lang="ru-RU" dirty="0"/>
              <a:t>включает коммуникационную составляющую как набор пользовательских навыков для использования сервисов и культурных предложений, которые поддерживаются компьютером и распределяются через Интернет, и информационную составляющую, которая сосредоточена на ключевых аспектах общества, основанного на знаниях: способности оптимальным образом находить, получать, выбирать, обрабатывать, передавать, создавать и использовать цифровую информацию.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6147" name="Picture 3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869034" cy="177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010862"/>
            <a:ext cx="1224136" cy="1052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858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Индикаторы цифровой грамотности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16832"/>
            <a:ext cx="8706136" cy="4218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610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компетенции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4162"/>
            <a:ext cx="8668072" cy="507919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8568952" cy="5076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0446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968552"/>
          </a:xfrm>
        </p:spPr>
        <p:txBody>
          <a:bodyPr>
            <a:normAutofit fontScale="55000" lnSpcReduction="20000"/>
          </a:bodyPr>
          <a:lstStyle/>
          <a:p>
            <a:r>
              <a:rPr lang="ru-RU" sz="3800" dirty="0" smtClean="0"/>
              <a:t>1. Находить </a:t>
            </a:r>
            <a:r>
              <a:rPr lang="ru-RU" sz="3800" dirty="0"/>
              <a:t>и оценивать учебные онлайн-материалы;</a:t>
            </a:r>
          </a:p>
          <a:p>
            <a:r>
              <a:rPr lang="ru-RU" sz="3800" dirty="0" smtClean="0"/>
              <a:t>2. Создавать </a:t>
            </a:r>
            <a:r>
              <a:rPr lang="ru-RU" sz="3800" dirty="0"/>
              <a:t>визуально интересные материалы;</a:t>
            </a:r>
          </a:p>
          <a:p>
            <a:r>
              <a:rPr lang="ru-RU" sz="3800" dirty="0" smtClean="0"/>
              <a:t>3. Создавать </a:t>
            </a:r>
            <a:r>
              <a:rPr lang="ru-RU" sz="3800" dirty="0"/>
              <a:t>виртуальные площадки для своего класса: блоги, сайты, </a:t>
            </a:r>
            <a:r>
              <a:rPr lang="ru-RU" sz="3800" dirty="0" err="1"/>
              <a:t>wiki</a:t>
            </a:r>
            <a:r>
              <a:rPr lang="ru-RU" sz="3800" dirty="0"/>
              <a:t>-платформы;</a:t>
            </a:r>
          </a:p>
          <a:p>
            <a:r>
              <a:rPr lang="ru-RU" sz="3800" dirty="0" smtClean="0"/>
              <a:t>4. Уметь </a:t>
            </a:r>
            <a:r>
              <a:rPr lang="ru-RU" sz="3800" dirty="0"/>
              <a:t>эффективно искать информацию в сети;</a:t>
            </a:r>
          </a:p>
          <a:p>
            <a:r>
              <a:rPr lang="ru-RU" sz="3800" dirty="0" smtClean="0"/>
              <a:t>5. Использовать </a:t>
            </a:r>
            <a:r>
              <a:rPr lang="ru-RU" sz="3800" dirty="0"/>
              <a:t>возможности социальных сетей для профессионального развития;</a:t>
            </a:r>
          </a:p>
          <a:p>
            <a:r>
              <a:rPr lang="ru-RU" sz="3800" dirty="0" smtClean="0"/>
              <a:t>6. Рекомендовать </a:t>
            </a:r>
            <a:r>
              <a:rPr lang="ru-RU" sz="3800" dirty="0"/>
              <a:t>и распространять учебные ресурсы;</a:t>
            </a:r>
          </a:p>
          <a:p>
            <a:r>
              <a:rPr lang="ru-RU" sz="3800" dirty="0" smtClean="0"/>
              <a:t>7. Создавать</a:t>
            </a:r>
            <a:r>
              <a:rPr lang="ru-RU" sz="3800" dirty="0"/>
              <a:t>, редактировать и распространять цифровые портфолио;</a:t>
            </a:r>
          </a:p>
          <a:p>
            <a:r>
              <a:rPr lang="ru-RU" sz="3800" dirty="0" smtClean="0"/>
              <a:t>8. Создавать</a:t>
            </a:r>
            <a:r>
              <a:rPr lang="ru-RU" sz="3800" dirty="0"/>
              <a:t>, редактировать и распространять мультимедийный контент;</a:t>
            </a:r>
          </a:p>
          <a:p>
            <a:r>
              <a:rPr lang="ru-RU" sz="3800" dirty="0" smtClean="0"/>
              <a:t>9. Использовать </a:t>
            </a:r>
            <a:r>
              <a:rPr lang="ru-RU" sz="3800" dirty="0"/>
              <a:t>онлайн-инструменты для внедрения современных педагогических практик: перевернутый класс, смешанное обучение, мобильное обучение, проектное обучение </a:t>
            </a:r>
            <a:r>
              <a:rPr lang="ru-RU" sz="3800" dirty="0" err="1"/>
              <a:t>и.т.д</a:t>
            </a:r>
            <a:r>
              <a:rPr lang="ru-RU" sz="3800" dirty="0"/>
              <a:t>.</a:t>
            </a:r>
          </a:p>
          <a:p>
            <a:r>
              <a:rPr lang="ru-RU" sz="3800" dirty="0"/>
              <a:t>10.	Налаживать связи с другими преподавателями.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5799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Результаты оценки уровня цифровой грамотности показывают, что две трети учителей и преподавателей имеют достаточно знаний, навыков и следуют верным установкам. Тем не менее существует необходимость развития у педагогов: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знаний в области современной </a:t>
            </a:r>
            <a:r>
              <a:rPr lang="ru-RU" dirty="0" smtClean="0"/>
              <a:t>компьютерной </a:t>
            </a:r>
            <a:r>
              <a:rPr lang="ru-RU" dirty="0"/>
              <a:t>техники и программного обеспечения, а также принципов их работы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навыков использования современных технологий (гаджетов и приложений)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установок в области верификации ин‑ формации из интернета и СМИ и в от‑ ношении пользы современных </a:t>
            </a:r>
            <a:r>
              <a:rPr lang="ru-RU" dirty="0" smtClean="0"/>
              <a:t>гаджетов </a:t>
            </a:r>
            <a:r>
              <a:rPr lang="ru-RU" dirty="0"/>
              <a:t>для повседневной жизни </a:t>
            </a:r>
            <a:r>
              <a:rPr lang="ru-RU" dirty="0" smtClean="0"/>
              <a:t>человека.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0741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Используемые сайты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«Классный руководитель </a:t>
            </a:r>
            <a:r>
              <a:rPr lang="en-US" sz="2800" dirty="0"/>
              <a:t>XXI </a:t>
            </a:r>
            <a:r>
              <a:rPr lang="ru-RU" sz="2800" dirty="0"/>
              <a:t>века» </a:t>
            </a:r>
            <a:endParaRPr lang="ru-RU" sz="2800" dirty="0" smtClean="0"/>
          </a:p>
          <a:p>
            <a:r>
              <a:rPr lang="en-US" sz="2800" dirty="0"/>
              <a:t>"Uroki.net" </a:t>
            </a:r>
            <a:endParaRPr lang="ru-RU" sz="2800" dirty="0" smtClean="0"/>
          </a:p>
          <a:p>
            <a:r>
              <a:rPr lang="ru-RU" sz="2800" dirty="0"/>
              <a:t>«Классному руководителю</a:t>
            </a:r>
            <a:r>
              <a:rPr lang="ru-RU" sz="2800" dirty="0" smtClean="0"/>
              <a:t>» </a:t>
            </a:r>
            <a:r>
              <a:rPr lang="en-US" sz="2800" dirty="0"/>
              <a:t>(</a:t>
            </a:r>
            <a:r>
              <a:rPr lang="en-US" sz="2800" u="sng" dirty="0">
                <a:solidFill>
                  <a:srgbClr val="C00000"/>
                </a:solidFill>
              </a:rPr>
              <a:t>http://www.debryansk.ru/~lpsch/kl_ruk/</a:t>
            </a:r>
            <a:r>
              <a:rPr lang="en-US" sz="2800" dirty="0"/>
              <a:t>) </a:t>
            </a:r>
            <a:endParaRPr lang="ru-RU" sz="2800" dirty="0" smtClean="0"/>
          </a:p>
          <a:p>
            <a:r>
              <a:rPr lang="ru-RU" sz="2800" dirty="0"/>
              <a:t>«Сценарии школьных и внешкольных праздников» </a:t>
            </a:r>
            <a:r>
              <a:rPr lang="ru-RU" sz="2800" dirty="0" smtClean="0"/>
              <a:t>(</a:t>
            </a:r>
            <a:r>
              <a:rPr lang="en-US" sz="2800" u="sng" dirty="0" smtClean="0">
                <a:solidFill>
                  <a:srgbClr val="C00000"/>
                </a:solidFill>
              </a:rPr>
              <a:t>www.uroki.net/scenar.htm</a:t>
            </a:r>
            <a:r>
              <a:rPr lang="en-US" sz="2800" dirty="0"/>
              <a:t>) </a:t>
            </a:r>
            <a:endParaRPr lang="ru-RU" sz="2800" dirty="0" smtClean="0"/>
          </a:p>
          <a:p>
            <a:r>
              <a:rPr lang="ru-RU" sz="2800" dirty="0"/>
              <a:t>«Добрая дорога Детства</a:t>
            </a:r>
            <a:r>
              <a:rPr lang="ru-RU" sz="2800" dirty="0" smtClean="0"/>
              <a:t>» </a:t>
            </a:r>
            <a:r>
              <a:rPr lang="en-US" sz="2800" dirty="0"/>
              <a:t>(</a:t>
            </a:r>
            <a:r>
              <a:rPr lang="en-US" sz="2800" dirty="0">
                <a:solidFill>
                  <a:schemeClr val="tx1"/>
                </a:solidFill>
                <a:hlinkClick r:id="rId2"/>
              </a:rPr>
              <a:t>www.dddgazeta.ru</a:t>
            </a:r>
            <a:r>
              <a:rPr lang="en-US" sz="2800" dirty="0" smtClean="0"/>
              <a:t>)</a:t>
            </a:r>
            <a:endParaRPr lang="ru-RU" sz="2800" dirty="0" smtClean="0"/>
          </a:p>
          <a:p>
            <a:r>
              <a:rPr lang="en-US" sz="2800" dirty="0"/>
              <a:t>School Goes Digital (</a:t>
            </a:r>
            <a:r>
              <a:rPr lang="en-US" sz="2800" dirty="0">
                <a:hlinkClick r:id="rId3"/>
              </a:rPr>
              <a:t>www.edunet.uz</a:t>
            </a:r>
            <a:r>
              <a:rPr lang="en-US" sz="2800" dirty="0" smtClean="0"/>
              <a:t>)</a:t>
            </a:r>
            <a:endParaRPr lang="ru-RU" sz="2800" dirty="0" smtClean="0"/>
          </a:p>
          <a:p>
            <a:r>
              <a:rPr lang="ru-RU" sz="2800" dirty="0"/>
              <a:t>«Внеклассные мероприятия» </a:t>
            </a:r>
            <a:r>
              <a:rPr lang="en-US" sz="2800" u="sng" dirty="0">
                <a:solidFill>
                  <a:srgbClr val="C00000"/>
                </a:solidFill>
              </a:rPr>
              <a:t>(</a:t>
            </a:r>
            <a:r>
              <a:rPr lang="en-US" sz="2800" u="sng" dirty="0">
                <a:solidFill>
                  <a:srgbClr val="C00000"/>
                </a:solidFill>
                <a:hlinkClick r:id="rId4"/>
              </a:rPr>
              <a:t>http://school-work.net</a:t>
            </a:r>
            <a:r>
              <a:rPr lang="en-US" sz="2800" u="sng" dirty="0" smtClean="0">
                <a:solidFill>
                  <a:srgbClr val="C00000"/>
                </a:solidFill>
              </a:rPr>
              <a:t>) </a:t>
            </a:r>
            <a:endParaRPr lang="ru-RU" sz="2800" u="sng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1" y="404664"/>
            <a:ext cx="2736305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7645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068960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Спасибо за внимание!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23005192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</TotalTime>
  <Words>464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Franklin Gothic Book</vt:lpstr>
      <vt:lpstr>Franklin Gothic Medium</vt:lpstr>
      <vt:lpstr>Wingdings 2</vt:lpstr>
      <vt:lpstr>Трек</vt:lpstr>
      <vt:lpstr>ЦИФРОВАЯ ГРАМОТНОСТЬ – КОМПЕТЕНЦИЯ СОВРЕМЕННОГО УЧИТЕЛЯ</vt:lpstr>
      <vt:lpstr>Основные понятия</vt:lpstr>
      <vt:lpstr>Презентация PowerPoint</vt:lpstr>
      <vt:lpstr>Индикаторы цифровой грамотности</vt:lpstr>
      <vt:lpstr>Основные компетенции</vt:lpstr>
      <vt:lpstr>Презентация PowerPoint</vt:lpstr>
      <vt:lpstr>заключение</vt:lpstr>
      <vt:lpstr>Используемые сайты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ЦИФРОВАЯ ГРАМОТНОСТЬ – КОМПЕТЕНЦИЯ СОВРЕМЕННОГО УЧИТЕЛЯ</dc:title>
  <dc:creator>user</dc:creator>
  <cp:lastModifiedBy>1</cp:lastModifiedBy>
  <cp:revision>5</cp:revision>
  <dcterms:created xsi:type="dcterms:W3CDTF">2020-02-12T01:58:40Z</dcterms:created>
  <dcterms:modified xsi:type="dcterms:W3CDTF">2020-08-18T16:15:22Z</dcterms:modified>
</cp:coreProperties>
</file>