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7" r:id="rId6"/>
    <p:sldId id="266" r:id="rId7"/>
    <p:sldId id="270" r:id="rId8"/>
    <p:sldId id="268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58365-36BD-4121-91C2-F2600942055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1469-4BB5-4A7A-8289-76A877174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1469-4BB5-4A7A-8289-76A877174D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1469-4BB5-4A7A-8289-76A877174DD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1469-4BB5-4A7A-8289-76A877174D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28605"/>
            <a:ext cx="6643734" cy="24288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Публичный отчет -2022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err="1" smtClean="0">
                <a:solidFill>
                  <a:schemeClr val="accent3"/>
                </a:solidFill>
              </a:rPr>
              <a:t>Змеиногорской</a:t>
            </a:r>
            <a:r>
              <a:rPr lang="ru-RU" dirty="0" smtClean="0">
                <a:solidFill>
                  <a:schemeClr val="accent3"/>
                </a:solidFill>
              </a:rPr>
              <a:t> районной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организации Общероссийского Профсоюза образования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143512"/>
            <a:ext cx="4914912" cy="4952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/>
                </a:solidFill>
              </a:rPr>
              <a:t>г</a:t>
            </a:r>
            <a:r>
              <a:rPr lang="ru-RU" sz="2000" b="1" dirty="0" smtClean="0">
                <a:solidFill>
                  <a:schemeClr val="accent3"/>
                </a:solidFill>
              </a:rPr>
              <a:t>.Змеиногорск   01.01.2023</a:t>
            </a:r>
            <a:endParaRPr lang="ru-RU" sz="2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advTm="6052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1643050"/>
            <a:ext cx="6215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 Общероссийский Профсоюз образования совместно с ООО    «ФИНФОРТ» создал для членов профсоюза систему  «ПРОФКАРДС».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3"/>
                </a:solidFill>
              </a:rPr>
              <a:t> Наша </a:t>
            </a:r>
            <a:r>
              <a:rPr lang="ru-RU" sz="2000" dirty="0" err="1" smtClean="0">
                <a:solidFill>
                  <a:schemeClr val="accent3"/>
                </a:solidFill>
              </a:rPr>
              <a:t>Змеиногорская</a:t>
            </a:r>
            <a:r>
              <a:rPr lang="ru-RU" sz="2000" dirty="0" smtClean="0">
                <a:solidFill>
                  <a:schemeClr val="accent3"/>
                </a:solidFill>
              </a:rPr>
              <a:t> районная организация Профсоюза одной из первых получила электронные профсоюзные билеты.</a:t>
            </a:r>
            <a:endParaRPr lang="ru-RU"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Наши планы на будущее: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Привлекать в профсоюз молодых педагогов.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Заботиться об общем благополучии и здоровье членов коллектива.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Повышать квалификацию председателей ППО и членов профсоюзных комитетов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3116"/>
            <a:ext cx="6357966" cy="450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Главная цель </a:t>
            </a:r>
          </a:p>
          <a:p>
            <a:r>
              <a:rPr lang="ru-RU" sz="3200" dirty="0" smtClean="0">
                <a:solidFill>
                  <a:schemeClr val="accent3"/>
                </a:solidFill>
              </a:rPr>
              <a:t>Профессионального союза</a:t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>работников образования и науки Российской Федерации— защита профессиональных, трудовых, социально-экономических прав и законных интересов своих членов.</a:t>
            </a:r>
            <a:endParaRPr lang="ru-RU" sz="3200" dirty="0">
              <a:solidFill>
                <a:schemeClr val="accent3"/>
              </a:solidFill>
            </a:endParaRPr>
          </a:p>
        </p:txBody>
      </p:sp>
      <p:pic>
        <p:nvPicPr>
          <p:cNvPr id="3" name="Рисунок 2" descr="333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28604"/>
            <a:ext cx="15716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Основные направления работы в 2022 году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Организационная работа</a:t>
            </a:r>
          </a:p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Социальное партнерство</a:t>
            </a:r>
          </a:p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Охрана труда и здоровья</a:t>
            </a:r>
          </a:p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Культурно – массовая работа</a:t>
            </a:r>
          </a:p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Материальная поддержка членов профсоюза</a:t>
            </a:r>
          </a:p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Работа с молодыми педагогами</a:t>
            </a:r>
          </a:p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Оздоровление и отдых</a:t>
            </a:r>
          </a:p>
          <a:p>
            <a:pPr marL="514350" indent="-514350"/>
            <a:r>
              <a:rPr lang="ru-RU" dirty="0" smtClean="0">
                <a:solidFill>
                  <a:schemeClr val="accent3"/>
                </a:solidFill>
              </a:rPr>
              <a:t>Информационная работа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Статистические данные организации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16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55"/>
                <a:gridCol w="5414733"/>
                <a:gridCol w="1495412"/>
              </a:tblGrid>
              <a:tr h="685792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за 2022 год 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973" marR="82973"/>
                </a:tc>
              </a:tr>
              <a:tr h="223600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</a:t>
                      </a:r>
                    </a:p>
                    <a:p>
                      <a:r>
                        <a:rPr lang="ru-RU" dirty="0" smtClean="0"/>
                        <a:t>4</a:t>
                      </a:r>
                    </a:p>
                    <a:p>
                      <a:r>
                        <a:rPr lang="ru-RU" dirty="0" smtClean="0"/>
                        <a:t>5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</a:t>
                      </a:r>
                    </a:p>
                    <a:p>
                      <a:endParaRPr lang="ru-RU" dirty="0" smtClean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работающих в организации (без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совместителей)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в т.ч.: педагогических работников,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из них: молодежи до 35 лет,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 членов профсоюза,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из них: членов профсоюза - работающих (без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совместителей)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в т.ч.: педагогических работников,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из них: молодежи до 35 лет ,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Охват профсоюзным членством, %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Принято в профсоюз,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профсоюзных первичных</a:t>
                      </a:r>
                      <a:r>
                        <a:rPr lang="ru-RU" sz="1800" kern="1200" baseline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организаций 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профсоюзного актива, чел.</a:t>
                      </a:r>
                      <a:r>
                        <a:rPr lang="ru-RU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ru-RU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из них: председатель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казначей</a:t>
                      </a:r>
                      <a:endParaRPr lang="ru-RU" dirty="0">
                        <a:solidFill>
                          <a:schemeClr val="accent3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531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290</a:t>
                      </a:r>
                    </a:p>
                    <a:p>
                      <a:r>
                        <a:rPr lang="ru-RU" dirty="0" smtClean="0"/>
                        <a:t>61</a:t>
                      </a:r>
                    </a:p>
                    <a:p>
                      <a:r>
                        <a:rPr lang="ru-RU" dirty="0" smtClean="0"/>
                        <a:t>372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372</a:t>
                      </a:r>
                    </a:p>
                    <a:p>
                      <a:r>
                        <a:rPr lang="ru-RU" dirty="0" smtClean="0"/>
                        <a:t>224</a:t>
                      </a:r>
                    </a:p>
                    <a:p>
                      <a:r>
                        <a:rPr lang="ru-RU" dirty="0" smtClean="0"/>
                        <a:t>51</a:t>
                      </a:r>
                    </a:p>
                    <a:p>
                      <a:r>
                        <a:rPr lang="ru-RU" dirty="0" smtClean="0"/>
                        <a:t>70</a:t>
                      </a:r>
                    </a:p>
                    <a:p>
                      <a:r>
                        <a:rPr lang="ru-RU" dirty="0" smtClean="0"/>
                        <a:t>19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18</a:t>
                      </a:r>
                    </a:p>
                    <a:p>
                      <a:r>
                        <a:rPr lang="ru-RU" dirty="0" smtClean="0"/>
                        <a:t>138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Организационная работа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 Проведение профсоюзного  собрания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Заседания Совета и президиума организации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Организация работы комиссий по различным направлениям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Участие в селекторных </a:t>
            </a:r>
            <a:r>
              <a:rPr lang="ru-RU" dirty="0" smtClean="0">
                <a:solidFill>
                  <a:schemeClr val="accent3"/>
                </a:solidFill>
              </a:rPr>
              <a:t>совещаниях 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Праздничные концерты, посвященные государственным праздникам, с приглашением ветеранов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Участие в конкурсах, смотрах, фестивалях, проходимых в районе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Экскурсионная работа, с приглашением ветеранов  педагогического труда</a:t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 smtClean="0">
              <a:solidFill>
                <a:schemeClr val="accent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Производственная работа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    ▪ Мероприятия по контролю за исполнением действия Территориального соглашения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▪ Участие в разработке и согласование локальных актов, списков сотрудников, представленных к премированию, согласование должностных инструкций работников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▪ Участие в распределении стимулирующей части заработной платы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▪ Контроль над сокращением численности штатов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▪ Участие в работе комиссии по аттестации педагогов на соответствие занимаемой должности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Охрана труда и улучшение условий деятельности педагогических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работников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2071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Согласование инструкции по охране труда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Участие в организации периодических медицинских осмотров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Обязательная, для работодателя, специальная оценка условий труда.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Оценка профессиональных рисков.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Финансирование мероприятий по охране труда в образовании.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КУЛЬТУРНО-МАССОВАЯ РАБОТА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Участие </a:t>
            </a:r>
            <a:r>
              <a:rPr lang="ru-RU" dirty="0" smtClean="0">
                <a:solidFill>
                  <a:schemeClr val="accent3"/>
                </a:solidFill>
              </a:rPr>
              <a:t>в организации праздничных мероприятий: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-День знаний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-День Учителя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-Новый Год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-23 февраля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-8 марта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-День Победы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Обеспечение членов профсоюза новогодними подарками.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Организация культурно-просветительских походов на экскурсии, концерты, выставки.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Поздравление юбиляров, победителей профессиональных конкурсов и олимпиад.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Информационная работа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 сайте Комитета по образованию и делам молодежи есть страница «Профсоюзная организация», где отражены направления деятельности организации, а также размещены правоустанавливающие документы.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 общеобразовательных учреждениях  - профсоюзные стенды для оперативного размещения актуальной информации.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Организована Корпоративная электронная почта для оперативного информирования членов Совета </a:t>
            </a:r>
            <a:r>
              <a:rPr lang="ru-RU" dirty="0" err="1" smtClean="0">
                <a:solidFill>
                  <a:srgbClr val="C00000"/>
                </a:solidFill>
              </a:rPr>
              <a:t>Змеиногорской</a:t>
            </a:r>
            <a:r>
              <a:rPr lang="ru-RU" dirty="0" smtClean="0">
                <a:solidFill>
                  <a:srgbClr val="C00000"/>
                </a:solidFill>
              </a:rPr>
              <a:t> организации Профсоюза.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Оформление ЭПБ и учётных карточек для вновь вступивших в Профсоюз, в 2022 году принято в ряды членов профсоюза 19 человек.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Регулярное информирование председателей ППО по электронной почте и СМС о планируемых профсоюзных мероприятиях.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339</Words>
  <PresentationFormat>Экран (4:3)</PresentationFormat>
  <Paragraphs>85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Публичный отчет -2022 Змеиногорской районной  организации Общероссийского Профсоюза образования</vt:lpstr>
      <vt:lpstr>Слайд 2</vt:lpstr>
      <vt:lpstr>Основные направления работы в 2022 году</vt:lpstr>
      <vt:lpstr>Статистические данные организации</vt:lpstr>
      <vt:lpstr>Организационная работа</vt:lpstr>
      <vt:lpstr>Производственная работа</vt:lpstr>
      <vt:lpstr>Охрана труда и улучшение условий деятельности педагогических работников</vt:lpstr>
      <vt:lpstr>КУЛЬТУРНО-МАССОВАЯ РАБОТА</vt:lpstr>
      <vt:lpstr>Информационная работа</vt:lpstr>
      <vt:lpstr>Слайд 10</vt:lpstr>
      <vt:lpstr>Наши планы на будущее: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 -2022 Змеиногорской районной  организации Общероссийского Профсоюза образования</dc:title>
  <dc:creator>User</dc:creator>
  <cp:lastModifiedBy>User</cp:lastModifiedBy>
  <cp:revision>16</cp:revision>
  <dcterms:created xsi:type="dcterms:W3CDTF">2023-01-17T10:17:35Z</dcterms:created>
  <dcterms:modified xsi:type="dcterms:W3CDTF">2023-01-21T11:09:06Z</dcterms:modified>
</cp:coreProperties>
</file>