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256" r:id="rId5"/>
    <p:sldId id="260" r:id="rId6"/>
    <p:sldId id="269" r:id="rId7"/>
    <p:sldId id="288" r:id="rId8"/>
    <p:sldId id="289" r:id="rId9"/>
    <p:sldId id="286" r:id="rId10"/>
    <p:sldId id="282" r:id="rId11"/>
    <p:sldId id="287" r:id="rId12"/>
    <p:sldId id="292" r:id="rId13"/>
    <p:sldId id="280" r:id="rId14"/>
    <p:sldId id="283" r:id="rId15"/>
    <p:sldId id="281" r:id="rId16"/>
    <p:sldId id="285" r:id="rId17"/>
    <p:sldId id="284" r:id="rId18"/>
    <p:sldId id="276" r:id="rId19"/>
    <p:sldId id="290" r:id="rId20"/>
    <p:sldId id="291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2" pos="3840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14E7D"/>
    <a:srgbClr val="E1F4FF"/>
    <a:srgbClr val="002774"/>
    <a:srgbClr val="000000"/>
    <a:srgbClr val="013657"/>
    <a:srgbClr val="014B79"/>
    <a:srgbClr val="FF9900"/>
    <a:srgbClr val="F45F0C"/>
    <a:srgbClr val="009A72"/>
    <a:srgbClr val="00CC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25E5076-3810-47DD-B79F-674D7AD40C01}" styleName="Темный стиль 1 -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9758" autoAdjust="0"/>
  </p:normalViewPr>
  <p:slideViewPr>
    <p:cSldViewPr snapToGrid="0" showGuides="1">
      <p:cViewPr varScale="1">
        <p:scale>
          <a:sx n="84" d="100"/>
          <a:sy n="84" d="100"/>
        </p:scale>
        <p:origin x="-504" y="-82"/>
      </p:cViewPr>
      <p:guideLst>
        <p:guide orient="horz" pos="2160"/>
        <p:guide pos="3840"/>
        <p:guide pos="5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8BEDA40-91A9-49DC-B402-0EBE674AAEA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8CBB508-5589-42E7-A433-D119AC0FFB7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BFC85-49E4-447A-A7E3-16153CB2FE2A}" type="datetimeFigureOut">
              <a:rPr lang="en-US" smtClean="0"/>
              <a:pPr/>
              <a:t>1/25/2021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9232ABA-B33A-4B3B-8412-C1773FBF3D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BAB1832E-3B48-42CB-80A7-CD8E48D52D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1072A3-100F-40A9-915F-8D2D9E6962D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35371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71B50E-4C60-4F9E-B773-52059170945B}" type="datetimeFigureOut">
              <a:rPr lang="en-US" noProof="0" smtClean="0"/>
              <a:pPr/>
              <a:t>1/25/2021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30CFA-805A-4FD3-B3A0-DAAA5993DA17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798927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230CFA-805A-4FD3-B3A0-DAAA5993DA17}" type="slidenum">
              <a:rPr lang="en-US" noProof="0" smtClean="0"/>
              <a:pPr/>
              <a:t>2</a:t>
            </a:fld>
            <a:endParaRPr lang="en-US" noProof="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xmlns="" id="{73B47EE6-EDE6-4881-B456-B37D9C1ADE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SUBTITLE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750045013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7537" userDrawn="1">
          <p15:clr>
            <a:srgbClr val="FBAE40"/>
          </p15:clr>
        </p15:guide>
        <p15:guide id="3" pos="138" userDrawn="1">
          <p15:clr>
            <a:srgbClr val="FBAE40"/>
          </p15:clr>
        </p15:guide>
        <p15:guide id="4" orient="horz" pos="4178" userDrawn="1">
          <p15:clr>
            <a:srgbClr val="FBAE40"/>
          </p15:clr>
        </p15:guide>
        <p15:guide id="5" orient="horz" pos="142" userDrawn="1">
          <p15:clr>
            <a:srgbClr val="FBAE40"/>
          </p15:clr>
        </p15:guide>
        <p15:guide id="6" pos="2457" userDrawn="1">
          <p15:clr>
            <a:srgbClr val="FBAE40"/>
          </p15:clr>
        </p15:guide>
        <p15:guide id="7" pos="438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2006084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6317687-D49E-41F7-A330-C78C728F0D1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75214" y="3640998"/>
            <a:ext cx="4854339" cy="125757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3456172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xmlns="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xmlns="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xmlns="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00786568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83">
          <p15:clr>
            <a:srgbClr val="FBAE40"/>
          </p15:clr>
        </p15:guide>
        <p15:guide id="2" pos="3840">
          <p15:clr>
            <a:srgbClr val="FBAE40"/>
          </p15:clr>
        </p15:guide>
        <p15:guide id="3" pos="143">
          <p15:clr>
            <a:srgbClr val="FBAE40"/>
          </p15:clr>
        </p15:guide>
        <p15:guide id="4" orient="horz" pos="4170">
          <p15:clr>
            <a:srgbClr val="FBAE40"/>
          </p15:clr>
        </p15:guide>
        <p15:guide id="5" pos="7537">
          <p15:clr>
            <a:srgbClr val="FBAE40"/>
          </p15:clr>
        </p15:guide>
        <p15:guide id="6" orient="horz" pos="142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xmlns="" id="{1FAE0C34-9220-45F0-9FC2-9FE7C994E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78" y="1671924"/>
            <a:ext cx="10835122" cy="450503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543430437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217F9213-0142-420B-A84D-C5627A0C81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687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xmlns="" id="{8014328B-D576-4B5C-A4AE-CF98318929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51044"/>
            <a:ext cx="5181600" cy="4525919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284813166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6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xmlns="" id="{82BFF385-445D-4DBB-9773-F996694158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8678" y="1681163"/>
            <a:ext cx="5382501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b="1" dirty="0">
                <a:solidFill>
                  <a:schemeClr val="accent6"/>
                </a:solidFill>
              </a:defRPr>
            </a:lvl1pPr>
          </a:lstStyle>
          <a:p>
            <a:pPr marL="228600" lvl="0" indent="-228600"/>
            <a:r>
              <a:rPr lang="ru-RU" noProof="0" smtClean="0"/>
              <a:t>Образец текста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xmlns="" id="{311B1CFE-1B35-4B5C-B40A-DC5ADF211B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xmlns="" id="{1CE840E8-D596-479D-AE97-E88F42DC1B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xmlns="" id="{B9A68D25-B19E-4E84-B65D-596EE8382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8678" y="2505075"/>
            <a:ext cx="5391749" cy="3684588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452267815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xmlns="" id="{C9A1E80C-1A76-4D3E-92A1-846866867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1316" y="2290713"/>
            <a:ext cx="5803672" cy="4341862"/>
          </a:xfrm>
          <a:prstGeom prst="rect">
            <a:avLst/>
          </a:prstGeom>
        </p:spPr>
        <p:txBody>
          <a:bodyPr/>
          <a:lstStyle>
            <a:lvl1pPr>
              <a:buClr>
                <a:schemeClr val="accent2"/>
              </a:buClr>
              <a:defRPr sz="2400"/>
            </a:lvl1pPr>
            <a:lvl2pPr>
              <a:buClr>
                <a:schemeClr val="accent2"/>
              </a:buClr>
              <a:defRPr sz="2000"/>
            </a:lvl2pPr>
            <a:lvl3pPr>
              <a:buClr>
                <a:schemeClr val="accent2"/>
              </a:buClr>
              <a:defRPr sz="1800"/>
            </a:lvl3pPr>
            <a:lvl4pPr>
              <a:buClr>
                <a:schemeClr val="accent2"/>
              </a:buClr>
              <a:defRPr sz="1600"/>
            </a:lvl4pPr>
            <a:lvl5pPr>
              <a:buClr>
                <a:schemeClr val="accent2"/>
              </a:buCl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255265375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ight Triangle 10">
            <a:extLst>
              <a:ext uri="{FF2B5EF4-FFF2-40B4-BE49-F238E27FC236}">
                <a16:creationId xmlns:a16="http://schemas.microsoft.com/office/drawing/2014/main" xmlns="" id="{037924D2-2AB4-4BE1-9687-836615C72DFC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A93BC534-BFA1-4292-899F-03AC711BF7C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BEE4DB5-5DEF-4DDB-9764-FD834B9DCAE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19170" y="4374036"/>
            <a:ext cx="5311516" cy="1327031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r">
              <a:buFont typeface="Arial" panose="020B0604020202020204" pitchFamily="34" charset="0"/>
              <a:buNone/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162849C0-AA0D-4E1A-B4B6-E6A5917AC0A5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>
            <a:extLst>
              <a:ext uri="{FF2B5EF4-FFF2-40B4-BE49-F238E27FC236}">
                <a16:creationId xmlns:a16="http://schemas.microsoft.com/office/drawing/2014/main" xmlns="" id="{BDEAC3CA-E21C-4A63-BE7D-DCC82055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19170" y="5701069"/>
            <a:ext cx="5311516" cy="931505"/>
          </a:xfrm>
          <a:prstGeom prst="rect">
            <a:avLst/>
          </a:prstGeom>
        </p:spPr>
        <p:txBody>
          <a:bodyPr/>
          <a:lstStyle>
            <a:lvl1pPr marL="0" indent="0" algn="r">
              <a:buFont typeface="Arial" panose="020B0604020202020204" pitchFamily="34" charset="0"/>
              <a:buNone/>
              <a:defRPr sz="1600">
                <a:solidFill>
                  <a:schemeClr val="accent6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xmlns="" id="{22728E0A-430E-4C6A-BF56-06FA8510F2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49970" y="2271860"/>
            <a:ext cx="5715017" cy="4360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614302603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C52C5C1-EC33-44C1-9D54-A1058BBF1812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8A0030CD-8C9E-4AA5-8C5D-F9B2EDB7E17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xmlns="" id="{872EE65E-EE50-4A3E-861E-1D6C241CB8EA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76AD1EF-E06C-4D3C-9693-26844D01C83C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xmlns="" id="{57D44C42-44C0-420A-A125-9B1A979D4F56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Parallelogram 29">
            <a:extLst>
              <a:ext uri="{FF2B5EF4-FFF2-40B4-BE49-F238E27FC236}">
                <a16:creationId xmlns:a16="http://schemas.microsoft.com/office/drawing/2014/main" xmlns="" id="{406089BB-36DC-4E23-B215-527A8A18FCF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78C43A6-50C6-704E-BADC-6D83BADE731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ED91439B-965F-3548-AF77-89501B24F6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19906843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E8A2C98-F26E-415A-B931-1B89CA46C1CF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1B2FB48C-0C70-4DBE-B904-A134B6644DD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8" name="Diagonal Stripe 27">
              <a:extLst>
                <a:ext uri="{FF2B5EF4-FFF2-40B4-BE49-F238E27FC236}">
                  <a16:creationId xmlns:a16="http://schemas.microsoft.com/office/drawing/2014/main" xmlns="" id="{4F2E2158-1E6E-4E0D-BDAB-B20041C7361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xmlns="" id="{626D62DB-3A5A-4DA1-BFA4-D9E58676E86A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F5A729A7-3A5C-405C-AE06-180E7529E477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1" name="Parallelogram 30">
            <a:extLst>
              <a:ext uri="{FF2B5EF4-FFF2-40B4-BE49-F238E27FC236}">
                <a16:creationId xmlns:a16="http://schemas.microsoft.com/office/drawing/2014/main" xmlns="" id="{41E23981-B12A-4AC3-A030-337BBBA5E45B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xmlns="" id="{59067A2C-FE71-4381-BE51-08DAC5E435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CB69A007-934D-7A4B-9EFA-82044EF4DC3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5A154DC2-98C7-4D4B-A17A-AA4731217F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65841909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25CE2EB-00DF-4EBA-BF1F-D37805D45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658918405"/>
      </p:ext>
    </p:extLst>
  </p:cSld>
  <p:clrMapOvr>
    <a:masterClrMapping/>
  </p:clrMapOvr>
  <p:transition>
    <p:cover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Triangle 18">
            <a:extLst>
              <a:ext uri="{FF2B5EF4-FFF2-40B4-BE49-F238E27FC236}">
                <a16:creationId xmlns:a16="http://schemas.microsoft.com/office/drawing/2014/main" xmlns="" id="{71D0E8AA-902F-440D-9C55-2A391C22396A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xmlns="" id="{7D937721-835D-4D84-94A3-6C79D4639514}"/>
              </a:ext>
            </a:extLst>
          </p:cNvPr>
          <p:cNvSpPr/>
          <p:nvPr userDrawn="1"/>
        </p:nvSpPr>
        <p:spPr>
          <a:xfrm rot="19958790">
            <a:off x="-637324" y="3588176"/>
            <a:ext cx="3860162" cy="1746952"/>
          </a:xfrm>
          <a:prstGeom prst="parallelogram">
            <a:avLst>
              <a:gd name="adj" fmla="val 53218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32BB30B-8262-4715-998F-AAF6A81ADF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1010090"/>
            <a:ext cx="1785257" cy="90750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itle 1">
            <a:extLst>
              <a:ext uri="{FF2B5EF4-FFF2-40B4-BE49-F238E27FC236}">
                <a16:creationId xmlns:a16="http://schemas.microsoft.com/office/drawing/2014/main" xmlns="" id="{4D7EF399-DAA5-44EC-B712-79C755FE84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3842" y="1987420"/>
            <a:ext cx="4911633" cy="178985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="1">
                <a:solidFill>
                  <a:schemeClr val="accent1"/>
                </a:solidFill>
                <a:latin typeface="+mj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101" name="Text Placeholder 2">
            <a:extLst>
              <a:ext uri="{FF2B5EF4-FFF2-40B4-BE49-F238E27FC236}">
                <a16:creationId xmlns:a16="http://schemas.microsoft.com/office/drawing/2014/main" xmlns="" id="{26D13BFA-61B0-402F-8611-02D3DFDBEB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3842" y="3792046"/>
            <a:ext cx="4911633" cy="91058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 b="0" i="0" spc="300">
                <a:solidFill>
                  <a:schemeClr val="accent6"/>
                </a:solidFill>
                <a:latin typeface="+mn-lt"/>
                <a:cs typeface="Calibri" panose="020F050202020403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DA0A0C24-D997-4E78-951F-AFB51C70EFCC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E123A0CF-50D6-46EC-8BF6-43E38AFCD588}"/>
              </a:ext>
            </a:extLst>
          </p:cNvPr>
          <p:cNvSpPr/>
          <p:nvPr userDrawn="1"/>
        </p:nvSpPr>
        <p:spPr>
          <a:xfrm>
            <a:off x="7754112" y="0"/>
            <a:ext cx="2258568" cy="742819"/>
          </a:xfrm>
          <a:prstGeom prst="parallelogram">
            <a:avLst>
              <a:gd name="adj" fmla="val 19585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B2F1D2E-B631-4CB1-9448-2B50F8C46316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408562"/>
            <a:ext cx="6595353" cy="340314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xmlns="" id="{95572AA9-EFAE-4771-B1EE-47E3611737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5CF69447-82AD-475F-A3AE-3D7FF61DBFE2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5266944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arallelogram 23">
            <a:extLst>
              <a:ext uri="{FF2B5EF4-FFF2-40B4-BE49-F238E27FC236}">
                <a16:creationId xmlns:a16="http://schemas.microsoft.com/office/drawing/2014/main" xmlns="" id="{FC8C82F3-94EE-4B4F-A01D-993A41BC00B1}"/>
              </a:ext>
            </a:extLst>
          </p:cNvPr>
          <p:cNvSpPr/>
          <p:nvPr userDrawn="1"/>
        </p:nvSpPr>
        <p:spPr>
          <a:xfrm rot="19958790">
            <a:off x="-139035" y="3407045"/>
            <a:ext cx="1438399" cy="236580"/>
          </a:xfrm>
          <a:prstGeom prst="parallelogram">
            <a:avLst>
              <a:gd name="adj" fmla="val 53218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112399830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43" userDrawn="1">
          <p15:clr>
            <a:srgbClr val="FBAE40"/>
          </p15:clr>
        </p15:guide>
        <p15:guide id="4" orient="horz" pos="4170" userDrawn="1">
          <p15:clr>
            <a:srgbClr val="FBAE40"/>
          </p15:clr>
        </p15:guide>
        <p15:guide id="5" pos="7537" userDrawn="1">
          <p15:clr>
            <a:srgbClr val="FBAE40"/>
          </p15:clr>
        </p15:guide>
        <p15:guide id="6" orient="horz" pos="142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Right Triangle 23">
            <a:extLst>
              <a:ext uri="{FF2B5EF4-FFF2-40B4-BE49-F238E27FC236}">
                <a16:creationId xmlns:a16="http://schemas.microsoft.com/office/drawing/2014/main" xmlns="" id="{BD6ACE60-499D-41AB-89C4-D537D7C3D22A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6375400" y="5047077"/>
            <a:ext cx="1524574" cy="1803400"/>
          </a:xfrm>
          <a:prstGeom prst="line">
            <a:avLst/>
          </a:prstGeom>
          <a:ln>
            <a:solidFill>
              <a:srgbClr val="EAB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3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237B57-91C6-4F8B-8AA0-18FA50B0FD1D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FE1FADFB-0A3D-40F7-9B40-368DECD971E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04000" y="0"/>
            <a:ext cx="5588000" cy="6872249"/>
          </a:xfrm>
          <a:custGeom>
            <a:avLst/>
            <a:gdLst>
              <a:gd name="connsiteX0" fmla="*/ 3876237 w 5588000"/>
              <a:gd name="connsiteY0" fmla="*/ 5431883 h 6872249"/>
              <a:gd name="connsiteX1" fmla="*/ 4953000 w 5588000"/>
              <a:gd name="connsiteY1" fmla="*/ 5431883 h 6872249"/>
              <a:gd name="connsiteX2" fmla="*/ 3769163 w 5588000"/>
              <a:gd name="connsiteY2" fmla="*/ 6872249 h 6872249"/>
              <a:gd name="connsiteX3" fmla="*/ 2692400 w 5588000"/>
              <a:gd name="connsiteY3" fmla="*/ 6872249 h 6872249"/>
              <a:gd name="connsiteX4" fmla="*/ 2479230 w 5588000"/>
              <a:gd name="connsiteY4" fmla="*/ 2870200 h 6872249"/>
              <a:gd name="connsiteX5" fmla="*/ 3175000 w 5588000"/>
              <a:gd name="connsiteY5" fmla="*/ 2870200 h 6872249"/>
              <a:gd name="connsiteX6" fmla="*/ 1965770 w 5588000"/>
              <a:gd name="connsiteY6" fmla="*/ 4310566 h 6872249"/>
              <a:gd name="connsiteX7" fmla="*/ 1270000 w 5588000"/>
              <a:gd name="connsiteY7" fmla="*/ 4310566 h 6872249"/>
              <a:gd name="connsiteX8" fmla="*/ 5575300 w 5588000"/>
              <a:gd name="connsiteY8" fmla="*/ 139700 h 6872249"/>
              <a:gd name="connsiteX9" fmla="*/ 5575300 w 5588000"/>
              <a:gd name="connsiteY9" fmla="*/ 3238583 h 6872249"/>
              <a:gd name="connsiteX10" fmla="*/ 2571663 w 5588000"/>
              <a:gd name="connsiteY10" fmla="*/ 6858000 h 6872249"/>
              <a:gd name="connsiteX11" fmla="*/ 0 w 5588000"/>
              <a:gd name="connsiteY11" fmla="*/ 6858000 h 6872249"/>
              <a:gd name="connsiteX12" fmla="*/ 4256761 w 5588000"/>
              <a:gd name="connsiteY12" fmla="*/ 0 h 6872249"/>
              <a:gd name="connsiteX13" fmla="*/ 5588000 w 5588000"/>
              <a:gd name="connsiteY13" fmla="*/ 0 h 6872249"/>
              <a:gd name="connsiteX14" fmla="*/ 3274339 w 5588000"/>
              <a:gd name="connsiteY14" fmla="*/ 2755900 h 6872249"/>
              <a:gd name="connsiteX15" fmla="*/ 1943100 w 5588000"/>
              <a:gd name="connsiteY15" fmla="*/ 2755900 h 6872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588000" h="6872249">
                <a:moveTo>
                  <a:pt x="3876237" y="5431883"/>
                </a:moveTo>
                <a:lnTo>
                  <a:pt x="4953000" y="5431883"/>
                </a:lnTo>
                <a:lnTo>
                  <a:pt x="3769163" y="6872249"/>
                </a:lnTo>
                <a:lnTo>
                  <a:pt x="2692400" y="6872249"/>
                </a:lnTo>
                <a:close/>
                <a:moveTo>
                  <a:pt x="2479230" y="2870200"/>
                </a:moveTo>
                <a:lnTo>
                  <a:pt x="3175000" y="2870200"/>
                </a:lnTo>
                <a:lnTo>
                  <a:pt x="1965770" y="4310566"/>
                </a:lnTo>
                <a:lnTo>
                  <a:pt x="1270000" y="4310566"/>
                </a:lnTo>
                <a:close/>
                <a:moveTo>
                  <a:pt x="5575300" y="139700"/>
                </a:moveTo>
                <a:lnTo>
                  <a:pt x="5575300" y="3238583"/>
                </a:lnTo>
                <a:lnTo>
                  <a:pt x="2571663" y="6858000"/>
                </a:lnTo>
                <a:lnTo>
                  <a:pt x="0" y="6858000"/>
                </a:lnTo>
                <a:close/>
                <a:moveTo>
                  <a:pt x="4256761" y="0"/>
                </a:moveTo>
                <a:lnTo>
                  <a:pt x="5588000" y="0"/>
                </a:lnTo>
                <a:lnTo>
                  <a:pt x="3274339" y="2755900"/>
                </a:lnTo>
                <a:lnTo>
                  <a:pt x="1943100" y="2755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ADB14A5-A767-774C-85B8-68EF914689F6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4B9B51B-EAA9-4B4D-A4F6-470CD95DAA79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442230584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ay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ight Triangle 34">
            <a:extLst>
              <a:ext uri="{FF2B5EF4-FFF2-40B4-BE49-F238E27FC236}">
                <a16:creationId xmlns:a16="http://schemas.microsoft.com/office/drawing/2014/main" xmlns="" id="{805F1696-7D6B-4055-94C3-E4C179F63596}"/>
              </a:ext>
            </a:extLst>
          </p:cNvPr>
          <p:cNvSpPr/>
          <p:nvPr userDrawn="1"/>
        </p:nvSpPr>
        <p:spPr>
          <a:xfrm flipH="1" flipV="1">
            <a:off x="1839686" y="-6"/>
            <a:ext cx="10352314" cy="5638806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xmlns="" id="{8B9EC3A9-7039-403A-9414-429521308AE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0177" y="1435100"/>
            <a:ext cx="6021821" cy="5422900"/>
          </a:xfrm>
          <a:custGeom>
            <a:avLst/>
            <a:gdLst>
              <a:gd name="connsiteX0" fmla="*/ 6021821 w 6021821"/>
              <a:gd name="connsiteY0" fmla="*/ 0 h 5422900"/>
              <a:gd name="connsiteX1" fmla="*/ 6021821 w 6021821"/>
              <a:gd name="connsiteY1" fmla="*/ 5422900 h 5422900"/>
              <a:gd name="connsiteX2" fmla="*/ 0 w 6021821"/>
              <a:gd name="connsiteY2" fmla="*/ 5422900 h 542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021821" h="5422900">
                <a:moveTo>
                  <a:pt x="6021821" y="0"/>
                </a:moveTo>
                <a:lnTo>
                  <a:pt x="6021821" y="5422900"/>
                </a:lnTo>
                <a:lnTo>
                  <a:pt x="0" y="54229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 rIns="365760" anchor="ctr">
            <a:noAutofit/>
          </a:bodyPr>
          <a:lstStyle>
            <a:lvl1pPr marL="0" indent="0" algn="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FD7EA17-BE66-4636-9684-F935625879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378" y="3196915"/>
            <a:ext cx="4942829" cy="295827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chemeClr val="accent2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2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2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2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5" name="Parallelogram 24">
            <a:extLst>
              <a:ext uri="{FF2B5EF4-FFF2-40B4-BE49-F238E27FC236}">
                <a16:creationId xmlns:a16="http://schemas.microsoft.com/office/drawing/2014/main" xmlns="" id="{18C08F43-D42B-4CF1-912F-BC83D72AB415}"/>
              </a:ext>
            </a:extLst>
          </p:cNvPr>
          <p:cNvSpPr/>
          <p:nvPr userDrawn="1"/>
        </p:nvSpPr>
        <p:spPr>
          <a:xfrm flipH="1">
            <a:off x="2978150" y="-5"/>
            <a:ext cx="4121150" cy="1308105"/>
          </a:xfrm>
          <a:prstGeom prst="parallelogram">
            <a:avLst>
              <a:gd name="adj" fmla="val 18638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1411C731-2333-41B0-927A-0A48EEC79964}"/>
              </a:ext>
            </a:extLst>
          </p:cNvPr>
          <p:cNvCxnSpPr>
            <a:cxnSpLocks/>
          </p:cNvCxnSpPr>
          <p:nvPr userDrawn="1"/>
        </p:nvCxnSpPr>
        <p:spPr>
          <a:xfrm flipV="1">
            <a:off x="10352314" y="1185452"/>
            <a:ext cx="1839685" cy="1633948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D71EE635-EA0C-4139-8160-AE1EAD13AAEB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531379" y="2563477"/>
            <a:ext cx="7342621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EB154C1-CE47-4220-9832-4FD0868A64A8}"/>
              </a:ext>
            </a:extLst>
          </p:cNvPr>
          <p:cNvSpPr txBox="1"/>
          <p:nvPr userDrawn="1"/>
        </p:nvSpPr>
        <p:spPr>
          <a:xfrm>
            <a:off x="11073384" y="237744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2DB9D671-9FC8-4306-96B7-D9D585694B8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378" y="1308484"/>
            <a:ext cx="7342622" cy="121556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</a:t>
            </a:r>
            <a:br>
              <a:rPr lang="en-US" noProof="0"/>
            </a:br>
            <a:r>
              <a:rPr lang="en-US" noProof="0"/>
              <a:t>Master Title Style 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6E55A0B9-F639-8643-9C4D-B93B8EE21A7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0C29282-8AC7-494D-9A8E-A26C7F69948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4283110927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i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01AF1CF9-9F46-4541-8FF1-B9C53244EE1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-9247" y="3633967"/>
            <a:ext cx="1912619" cy="1572989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B0E1BA4-80FE-4826-BA2F-083C3A5BB7FA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6" name="Diagonal Stripe 25">
              <a:extLst>
                <a:ext uri="{FF2B5EF4-FFF2-40B4-BE49-F238E27FC236}">
                  <a16:creationId xmlns:a16="http://schemas.microsoft.com/office/drawing/2014/main" xmlns="" id="{0697993E-CD44-40B9-805C-77BC608618A7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DDBD869A-51AE-4AC9-A3E0-38E8C732B1E8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>
              <a:extLst>
                <a:ext uri="{FF2B5EF4-FFF2-40B4-BE49-F238E27FC236}">
                  <a16:creationId xmlns:a16="http://schemas.microsoft.com/office/drawing/2014/main" xmlns="" id="{DE18C3B6-28E6-4BBC-B634-F81DE5A9D13C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7" name="Text Placeholder 2">
            <a:extLst>
              <a:ext uri="{FF2B5EF4-FFF2-40B4-BE49-F238E27FC236}">
                <a16:creationId xmlns:a16="http://schemas.microsoft.com/office/drawing/2014/main" xmlns="" id="{B2E19FBD-2379-4B3B-910D-F51E007CB63F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520698" y="2104888"/>
            <a:ext cx="547529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xmlns="" id="{8715E757-6584-4841-8154-C92E70E0CD6B}"/>
              </a:ext>
            </a:extLst>
          </p:cNvPr>
          <p:cNvSpPr>
            <a:spLocks noGrp="1"/>
          </p:cNvSpPr>
          <p:nvPr userDrawn="1">
            <p:ph sz="half" idx="13"/>
          </p:nvPr>
        </p:nvSpPr>
        <p:spPr>
          <a:xfrm>
            <a:off x="520698" y="2886076"/>
            <a:ext cx="547529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xmlns="" id="{47CDC5A2-8836-4ED3-8E78-18C24853D882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186713" y="2104888"/>
            <a:ext cx="5475600" cy="781188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xmlns="" id="{D957FBD7-2C3C-4DD1-954F-DF1E007BE590}"/>
              </a:ext>
            </a:extLst>
          </p:cNvPr>
          <p:cNvSpPr>
            <a:spLocks noGrp="1"/>
          </p:cNvSpPr>
          <p:nvPr userDrawn="1">
            <p:ph sz="quarter" idx="15"/>
          </p:nvPr>
        </p:nvSpPr>
        <p:spPr>
          <a:xfrm>
            <a:off x="6186713" y="2886076"/>
            <a:ext cx="5475600" cy="32321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  <a:lvl2pPr>
              <a:defRPr lang="en-US" dirty="0">
                <a:solidFill>
                  <a:schemeClr val="tx1"/>
                </a:solidFill>
              </a:defRPr>
            </a:lvl2pPr>
            <a:lvl3pPr>
              <a:defRPr lang="en-US" dirty="0">
                <a:solidFill>
                  <a:schemeClr val="tx1"/>
                </a:solidFill>
              </a:defRPr>
            </a:lvl3pPr>
            <a:lvl4pPr>
              <a:defRPr lang="en-US" dirty="0">
                <a:solidFill>
                  <a:schemeClr val="tx1"/>
                </a:solidFill>
              </a:defRPr>
            </a:lvl4pPr>
            <a:lvl5pPr>
              <a:defRPr lang="en-IN" dirty="0">
                <a:solidFill>
                  <a:schemeClr val="tx1"/>
                </a:solidFill>
              </a:defRPr>
            </a:lvl5pPr>
          </a:lstStyle>
          <a:p>
            <a:pPr lvl="0">
              <a:buClr>
                <a:schemeClr val="accent2"/>
              </a:buClr>
            </a:pPr>
            <a:r>
              <a:rPr lang="ru-RU" noProof="0" smtClean="0"/>
              <a:t>Образец текста</a:t>
            </a:r>
          </a:p>
          <a:p>
            <a:pPr lvl="1">
              <a:buClr>
                <a:schemeClr val="accent2"/>
              </a:buClr>
            </a:pPr>
            <a:r>
              <a:rPr lang="ru-RU" noProof="0" smtClean="0"/>
              <a:t>Второй уровень</a:t>
            </a:r>
          </a:p>
          <a:p>
            <a:pPr lvl="2">
              <a:buClr>
                <a:schemeClr val="accent2"/>
              </a:buClr>
            </a:pPr>
            <a:r>
              <a:rPr lang="ru-RU" noProof="0" smtClean="0"/>
              <a:t>Третий уровень</a:t>
            </a:r>
          </a:p>
          <a:p>
            <a:pPr lvl="3">
              <a:buClr>
                <a:schemeClr val="accent2"/>
              </a:buClr>
            </a:pPr>
            <a:r>
              <a:rPr lang="ru-RU" noProof="0" smtClean="0"/>
              <a:t>Четвертый уровень</a:t>
            </a:r>
          </a:p>
          <a:p>
            <a:pPr lvl="4">
              <a:buClr>
                <a:schemeClr val="accent2"/>
              </a:buClr>
            </a:pPr>
            <a:r>
              <a:rPr lang="ru-RU" noProof="0" smtClean="0"/>
              <a:t>Пятый уровень</a:t>
            </a:r>
            <a:endParaRPr lang="en-US" noProof="0"/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xmlns="" id="{77DB65FF-A89E-4562-8251-2BB63EFDD28E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F0BB4D3D-930C-4FF4-BB7C-2CB24208150C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4EBB76E7-943E-4038-B700-114F66FBC60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03E79E9C-D961-6E47-A5C6-57689BAFF24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B08BE157-60F2-194D-8C13-4AE120FC9ED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xmlns="" id="{C3CC34F4-862A-42E7-B2FA-7B511CC2E879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xmlns="" val="3256540265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393">
          <p15:clr>
            <a:srgbClr val="FBAE40"/>
          </p15:clr>
        </p15:guide>
        <p15:guide id="4" pos="7423">
          <p15:clr>
            <a:srgbClr val="FBAE40"/>
          </p15:clr>
        </p15:guide>
        <p15:guide id="5" orient="horz" pos="777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A4F49194-9068-41AA-B460-962319BF96A4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5806E656-313A-47B1-B381-D004200F7A01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9" name="Diagonal Stripe 28">
              <a:extLst>
                <a:ext uri="{FF2B5EF4-FFF2-40B4-BE49-F238E27FC236}">
                  <a16:creationId xmlns:a16="http://schemas.microsoft.com/office/drawing/2014/main" xmlns="" id="{65F8E2DA-4BB4-4421-9172-A11AF38DFEF4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EDB47F2-B6A7-40B4-8A2C-06719F75C085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Parallelogram 30">
              <a:extLst>
                <a:ext uri="{FF2B5EF4-FFF2-40B4-BE49-F238E27FC236}">
                  <a16:creationId xmlns:a16="http://schemas.microsoft.com/office/drawing/2014/main" xmlns="" id="{B188E7A9-2351-4B68-98B8-10099CB39CD2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3" name="Parallelogram 32">
            <a:extLst>
              <a:ext uri="{FF2B5EF4-FFF2-40B4-BE49-F238E27FC236}">
                <a16:creationId xmlns:a16="http://schemas.microsoft.com/office/drawing/2014/main" xmlns="" id="{F088C182-BF10-45B2-B159-7702E00D31D4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noProof="0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xmlns="" id="{FB561B16-2788-452A-B7AF-A482256DCD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D6990C03-1647-2044-B335-6F5F19E4E5FC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F03A7CC-E6DC-1544-BE55-15EC1718B77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BDEC780E-6412-1344-A62E-6B84E9CCB6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C82AC85-33B6-2B49-8BF4-08414444375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31814" y="2005762"/>
            <a:ext cx="5225764" cy="4083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Text here</a:t>
            </a:r>
          </a:p>
        </p:txBody>
      </p:sp>
      <p:sp>
        <p:nvSpPr>
          <p:cNvPr id="20" name="Chart Placeholder 2">
            <a:extLst>
              <a:ext uri="{FF2B5EF4-FFF2-40B4-BE49-F238E27FC236}">
                <a16:creationId xmlns:a16="http://schemas.microsoft.com/office/drawing/2014/main" xmlns="" id="{0EF0FD2A-B62A-4931-846D-2602DED26606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796114" y="2005762"/>
            <a:ext cx="5719397" cy="4084470"/>
          </a:xfrm>
          <a:prstGeom prst="rect">
            <a:avLst/>
          </a:prstGeom>
        </p:spPr>
        <p:txBody>
          <a:bodyPr vert="horz" lIns="91420" tIns="45710" rIns="91420" bIns="45710">
            <a:noAutofit/>
          </a:bodyPr>
          <a:lstStyle>
            <a:lvl1pPr marL="0" indent="0" algn="ctr">
              <a:buNone/>
              <a:defRPr sz="2000" b="0" i="0">
                <a:solidFill>
                  <a:schemeClr val="tx1"/>
                </a:solidFill>
                <a:latin typeface="+mn-lt"/>
                <a:cs typeface="CiscoSans ExtraLight"/>
              </a:defRPr>
            </a:lvl1pPr>
          </a:lstStyle>
          <a:p>
            <a:pPr lvl="0"/>
            <a:r>
              <a:rPr lang="ru-RU" noProof="0" smtClean="0"/>
              <a:t>Вставка диаграммы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2200477079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able Placeholder 11">
            <a:extLst>
              <a:ext uri="{FF2B5EF4-FFF2-40B4-BE49-F238E27FC236}">
                <a16:creationId xmlns:a16="http://schemas.microsoft.com/office/drawing/2014/main" xmlns="" id="{7CD3E31F-0AF8-4EB8-B6FA-BD95A2EDA63B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531378" y="2664803"/>
            <a:ext cx="10993375" cy="3433180"/>
          </a:xfrm>
          <a:prstGeom prst="rect">
            <a:avLst/>
          </a:prstGeom>
        </p:spPr>
        <p:txBody>
          <a:bodyPr lIns="91420" tIns="45710" rIns="91420" bIns="45710">
            <a:noAutofit/>
          </a:bodyPr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ru-RU" noProof="0" smtClean="0"/>
              <a:t>Вставка таблицы</a:t>
            </a:r>
            <a:endParaRPr lang="en-US" noProof="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84020D1-D35E-497E-97F1-84A6EA9D048E}"/>
              </a:ext>
            </a:extLst>
          </p:cNvPr>
          <p:cNvSpPr txBox="1"/>
          <p:nvPr userDrawn="1"/>
        </p:nvSpPr>
        <p:spPr>
          <a:xfrm>
            <a:off x="11072378" y="235732"/>
            <a:ext cx="814647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400" b="1" noProof="0" dirty="0">
                <a:solidFill>
                  <a:schemeClr val="accent1"/>
                </a:solidFill>
                <a:latin typeface="Arial Black" panose="020B0A04020102020204" pitchFamily="34" charset="0"/>
              </a:rPr>
              <a:t>FR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6C8A74F-FDDF-48E8-AC2B-A5BD59D7D6A3}"/>
              </a:ext>
            </a:extLst>
          </p:cNvPr>
          <p:cNvGrpSpPr/>
          <p:nvPr userDrawn="1"/>
        </p:nvGrpSpPr>
        <p:grpSpPr>
          <a:xfrm flipH="1">
            <a:off x="7561328" y="0"/>
            <a:ext cx="4831840" cy="3541007"/>
            <a:chOff x="-192127" y="-2"/>
            <a:chExt cx="4831840" cy="3367272"/>
          </a:xfrm>
        </p:grpSpPr>
        <p:sp>
          <p:nvSpPr>
            <p:cNvPr id="27" name="Diagonal Stripe 26">
              <a:extLst>
                <a:ext uri="{FF2B5EF4-FFF2-40B4-BE49-F238E27FC236}">
                  <a16:creationId xmlns:a16="http://schemas.microsoft.com/office/drawing/2014/main" xmlns="" id="{2D5247F3-E6EB-4003-B1FD-F6200F0738E5}"/>
                </a:ext>
              </a:extLst>
            </p:cNvPr>
            <p:cNvSpPr/>
            <p:nvPr userDrawn="1"/>
          </p:nvSpPr>
          <p:spPr>
            <a:xfrm>
              <a:off x="0" y="-1"/>
              <a:ext cx="4639713" cy="3367271"/>
            </a:xfrm>
            <a:prstGeom prst="diagStripe">
              <a:avLst>
                <a:gd name="adj" fmla="val 51202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>
                <a:solidFill>
                  <a:schemeClr val="tx1"/>
                </a:solidFill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E9B7D995-9FB8-4461-8AAA-FA8B9A145B6B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1433638" y="-2"/>
              <a:ext cx="1240971" cy="916595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xmlns="" id="{849B962F-68BC-4B89-B4D8-D862517534DF}"/>
                </a:ext>
              </a:extLst>
            </p:cNvPr>
            <p:cNvSpPr/>
            <p:nvPr userDrawn="1"/>
          </p:nvSpPr>
          <p:spPr>
            <a:xfrm rot="19421162">
              <a:off x="-192127" y="1140864"/>
              <a:ext cx="1354398" cy="214994"/>
            </a:xfrm>
            <a:prstGeom prst="parallelogram">
              <a:avLst>
                <a:gd name="adj" fmla="val 72003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6" name="Parallelogram 35">
            <a:extLst>
              <a:ext uri="{FF2B5EF4-FFF2-40B4-BE49-F238E27FC236}">
                <a16:creationId xmlns:a16="http://schemas.microsoft.com/office/drawing/2014/main" xmlns="" id="{8006416B-866C-47E5-8480-109B40F9EAA9}"/>
              </a:ext>
            </a:extLst>
          </p:cNvPr>
          <p:cNvSpPr/>
          <p:nvPr userDrawn="1"/>
        </p:nvSpPr>
        <p:spPr>
          <a:xfrm flipH="1">
            <a:off x="6679908" y="1"/>
            <a:ext cx="1447800" cy="639064"/>
          </a:xfrm>
          <a:prstGeom prst="parallelogram">
            <a:avLst>
              <a:gd name="adj" fmla="val 135617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xmlns="" id="{FE79FAE9-2A8C-46BA-8738-44CBCF7294A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20493" y="1376932"/>
            <a:ext cx="7368596" cy="608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spc="300">
                <a:solidFill>
                  <a:schemeClr val="accent6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noProof="0"/>
              <a:t>CLICK TO SUBTITLE STYLE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xmlns="" id="{5750A33E-CEFE-4D43-9554-513B01B1D3D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4A960C75-8FA7-5740-9388-2B5112B2C5B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0F525D04-A814-7A4D-9732-11097EA762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678" y="209028"/>
            <a:ext cx="8333222" cy="1147969"/>
          </a:xfrm>
          <a:prstGeom prst="rect">
            <a:avLst/>
          </a:prstGeom>
        </p:spPr>
        <p:txBody>
          <a:bodyPr bIns="0" anchor="b">
            <a:normAutofit/>
          </a:bodyPr>
          <a:lstStyle>
            <a:lvl1pPr>
              <a:defRPr sz="44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 </a:t>
            </a:r>
          </a:p>
        </p:txBody>
      </p:sp>
    </p:spTree>
    <p:extLst>
      <p:ext uri="{BB962C8B-B14F-4D97-AF65-F5344CB8AC3E}">
        <p14:creationId xmlns:p14="http://schemas.microsoft.com/office/powerpoint/2010/main" xmlns="" val="3415060917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142">
          <p15:clr>
            <a:srgbClr val="FBAE40"/>
          </p15:clr>
        </p15:guide>
        <p15:guide id="2" pos="3840">
          <p15:clr>
            <a:srgbClr val="FBAE40"/>
          </p15:clr>
        </p15:guide>
        <p15:guide id="3" pos="77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>
            <a:extLst>
              <a:ext uri="{FF2B5EF4-FFF2-40B4-BE49-F238E27FC236}">
                <a16:creationId xmlns:a16="http://schemas.microsoft.com/office/drawing/2014/main" xmlns="" id="{79ED029D-F488-47E5-B064-0E35B31D23A5}"/>
              </a:ext>
            </a:extLst>
          </p:cNvPr>
          <p:cNvSpPr/>
          <p:nvPr userDrawn="1"/>
        </p:nvSpPr>
        <p:spPr>
          <a:xfrm flipV="1">
            <a:off x="0" y="-5"/>
            <a:ext cx="11747500" cy="6299203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Picture Placeholder 31">
            <a:extLst>
              <a:ext uri="{FF2B5EF4-FFF2-40B4-BE49-F238E27FC236}">
                <a16:creationId xmlns:a16="http://schemas.microsoft.com/office/drawing/2014/main" xmlns="" id="{D683190A-95C6-428D-AEE4-FC8350C3246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9229" y="326570"/>
            <a:ext cx="11473542" cy="620485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lIns="0" tIns="0" anchor="ctr"/>
          <a:lstStyle>
            <a:lvl1pPr marL="0" indent="0" algn="ctr">
              <a:buNone/>
              <a:defRPr sz="11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noProof="0" dirty="0"/>
              <a:t>Insert or Drag and Drop Image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F78F4957-6DDE-40CE-9D33-00B1434FA085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5344886"/>
            <a:ext cx="2362200" cy="124097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D9A8085F-72C4-4DFB-813E-C5666B0CCF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9229" y="558802"/>
            <a:ext cx="8333222" cy="939798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lIns="288000" anchor="ctr">
            <a:normAutofit/>
          </a:bodyPr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Add Caption Here</a:t>
            </a:r>
          </a:p>
        </p:txBody>
      </p:sp>
    </p:spTree>
    <p:extLst>
      <p:ext uri="{BB962C8B-B14F-4D97-AF65-F5344CB8AC3E}">
        <p14:creationId xmlns:p14="http://schemas.microsoft.com/office/powerpoint/2010/main" xmlns="" val="4237576771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48E0EA-49ED-4F2D-A107-8FCE6301FC8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75721" y="1821022"/>
            <a:ext cx="4853573" cy="161625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300" b="1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A488AB73-8058-4FB5-9619-FCECCA9F394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22929" y="3461163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Name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359BE165-3EB5-4C11-8B53-6E98C0BC2E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2929" y="3839451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Phone Number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xmlns="" id="{79D05293-35AD-495F-A7AE-942398090B1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822928" y="4216669"/>
            <a:ext cx="3445783" cy="28907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Email 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xmlns="" id="{997A03F2-8D8A-4425-9F56-66DB33CE11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22929" y="4594957"/>
            <a:ext cx="3445782" cy="28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 noProof="0"/>
              <a:t>Company Website</a:t>
            </a:r>
          </a:p>
        </p:txBody>
      </p:sp>
      <p:sp>
        <p:nvSpPr>
          <p:cNvPr id="14" name="Shape 4157">
            <a:extLst>
              <a:ext uri="{FF2B5EF4-FFF2-40B4-BE49-F238E27FC236}">
                <a16:creationId xmlns:a16="http://schemas.microsoft.com/office/drawing/2014/main" xmlns="" id="{A30A8F28-98F4-425F-A750-78192A157DF4}"/>
              </a:ext>
            </a:extLst>
          </p:cNvPr>
          <p:cNvSpPr/>
          <p:nvPr userDrawn="1"/>
        </p:nvSpPr>
        <p:spPr>
          <a:xfrm>
            <a:off x="6458938" y="3505247"/>
            <a:ext cx="258875" cy="258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58" y="17505"/>
                </a:moveTo>
                <a:cubicBezTo>
                  <a:pt x="17372" y="16944"/>
                  <a:pt x="16242" y="15945"/>
                  <a:pt x="15117" y="15413"/>
                </a:cubicBezTo>
                <a:cubicBezTo>
                  <a:pt x="14189" y="14975"/>
                  <a:pt x="13657" y="14531"/>
                  <a:pt x="13491" y="14057"/>
                </a:cubicBezTo>
                <a:cubicBezTo>
                  <a:pt x="13377" y="13728"/>
                  <a:pt x="13428" y="13351"/>
                  <a:pt x="13649" y="12904"/>
                </a:cubicBezTo>
                <a:cubicBezTo>
                  <a:pt x="13815" y="12567"/>
                  <a:pt x="13972" y="12286"/>
                  <a:pt x="14117" y="12028"/>
                </a:cubicBezTo>
                <a:cubicBezTo>
                  <a:pt x="14730" y="10934"/>
                  <a:pt x="15203" y="10145"/>
                  <a:pt x="15203" y="7348"/>
                </a:cubicBezTo>
                <a:cubicBezTo>
                  <a:pt x="15203" y="3162"/>
                  <a:pt x="12787" y="2951"/>
                  <a:pt x="12309" y="2951"/>
                </a:cubicBezTo>
                <a:cubicBezTo>
                  <a:pt x="11917" y="2951"/>
                  <a:pt x="11672" y="3037"/>
                  <a:pt x="11435" y="3121"/>
                </a:cubicBezTo>
                <a:cubicBezTo>
                  <a:pt x="11175" y="3213"/>
                  <a:pt x="10907" y="3309"/>
                  <a:pt x="10296" y="3319"/>
                </a:cubicBezTo>
                <a:cubicBezTo>
                  <a:pt x="9190" y="3337"/>
                  <a:pt x="6873" y="3375"/>
                  <a:pt x="6873" y="7226"/>
                </a:cubicBezTo>
                <a:cubicBezTo>
                  <a:pt x="6873" y="9919"/>
                  <a:pt x="7574" y="11156"/>
                  <a:pt x="8125" y="12150"/>
                </a:cubicBezTo>
                <a:cubicBezTo>
                  <a:pt x="8266" y="12404"/>
                  <a:pt x="8399" y="12645"/>
                  <a:pt x="8505" y="12885"/>
                </a:cubicBezTo>
                <a:cubicBezTo>
                  <a:pt x="8973" y="13949"/>
                  <a:pt x="8631" y="14693"/>
                  <a:pt x="7426" y="15224"/>
                </a:cubicBezTo>
                <a:cubicBezTo>
                  <a:pt x="5905" y="15897"/>
                  <a:pt x="5188" y="16247"/>
                  <a:pt x="3693" y="17562"/>
                </a:cubicBezTo>
                <a:cubicBezTo>
                  <a:pt x="2017" y="15800"/>
                  <a:pt x="982" y="13423"/>
                  <a:pt x="982" y="10800"/>
                </a:cubicBezTo>
                <a:cubicBezTo>
                  <a:pt x="982" y="5377"/>
                  <a:pt x="5377" y="982"/>
                  <a:pt x="10800" y="982"/>
                </a:cubicBezTo>
                <a:cubicBezTo>
                  <a:pt x="16223" y="982"/>
                  <a:pt x="20618" y="5377"/>
                  <a:pt x="20618" y="10800"/>
                </a:cubicBezTo>
                <a:cubicBezTo>
                  <a:pt x="20618" y="13395"/>
                  <a:pt x="19603" y="15749"/>
                  <a:pt x="17958" y="17505"/>
                </a:cubicBezTo>
                <a:moveTo>
                  <a:pt x="10800" y="20618"/>
                </a:moveTo>
                <a:cubicBezTo>
                  <a:pt x="8356" y="20618"/>
                  <a:pt x="6125" y="19720"/>
                  <a:pt x="4407" y="18242"/>
                </a:cubicBezTo>
                <a:cubicBezTo>
                  <a:pt x="5730" y="17084"/>
                  <a:pt x="6362" y="16767"/>
                  <a:pt x="7823" y="16122"/>
                </a:cubicBezTo>
                <a:cubicBezTo>
                  <a:pt x="9515" y="15375"/>
                  <a:pt x="10091" y="14051"/>
                  <a:pt x="9403" y="12489"/>
                </a:cubicBezTo>
                <a:cubicBezTo>
                  <a:pt x="9279" y="12208"/>
                  <a:pt x="9136" y="11949"/>
                  <a:pt x="8984" y="11674"/>
                </a:cubicBezTo>
                <a:cubicBezTo>
                  <a:pt x="8461" y="10732"/>
                  <a:pt x="7855" y="9665"/>
                  <a:pt x="7855" y="7226"/>
                </a:cubicBezTo>
                <a:cubicBezTo>
                  <a:pt x="7855" y="4341"/>
                  <a:pt x="9224" y="4318"/>
                  <a:pt x="10312" y="4300"/>
                </a:cubicBezTo>
                <a:cubicBezTo>
                  <a:pt x="11084" y="4287"/>
                  <a:pt x="11461" y="4154"/>
                  <a:pt x="11763" y="4047"/>
                </a:cubicBezTo>
                <a:cubicBezTo>
                  <a:pt x="11964" y="3975"/>
                  <a:pt x="12086" y="3933"/>
                  <a:pt x="12309" y="3933"/>
                </a:cubicBezTo>
                <a:cubicBezTo>
                  <a:pt x="13218" y="3933"/>
                  <a:pt x="14221" y="4830"/>
                  <a:pt x="14221" y="7348"/>
                </a:cubicBezTo>
                <a:cubicBezTo>
                  <a:pt x="14221" y="9888"/>
                  <a:pt x="13840" y="10513"/>
                  <a:pt x="13261" y="11548"/>
                </a:cubicBezTo>
                <a:cubicBezTo>
                  <a:pt x="13108" y="11820"/>
                  <a:pt x="12943" y="12115"/>
                  <a:pt x="12768" y="12470"/>
                </a:cubicBezTo>
                <a:cubicBezTo>
                  <a:pt x="12430" y="13155"/>
                  <a:pt x="12362" y="13798"/>
                  <a:pt x="12565" y="14380"/>
                </a:cubicBezTo>
                <a:cubicBezTo>
                  <a:pt x="12825" y="15126"/>
                  <a:pt x="13502" y="15737"/>
                  <a:pt x="14696" y="16302"/>
                </a:cubicBezTo>
                <a:cubicBezTo>
                  <a:pt x="15675" y="16764"/>
                  <a:pt x="16700" y="17667"/>
                  <a:pt x="17251" y="18189"/>
                </a:cubicBezTo>
                <a:cubicBezTo>
                  <a:pt x="15525" y="19697"/>
                  <a:pt x="13272" y="20618"/>
                  <a:pt x="10800" y="20618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5" y="21600"/>
                  <a:pt x="21600" y="16764"/>
                  <a:pt x="21600" y="10800"/>
                </a:cubicBezTo>
                <a:cubicBezTo>
                  <a:pt x="21600" y="4835"/>
                  <a:pt x="16765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5" name="Shape 4186">
            <a:extLst>
              <a:ext uri="{FF2B5EF4-FFF2-40B4-BE49-F238E27FC236}">
                <a16:creationId xmlns:a16="http://schemas.microsoft.com/office/drawing/2014/main" xmlns="" id="{2F84D399-8148-4E86-A1E4-BE7D1D81383A}"/>
              </a:ext>
            </a:extLst>
          </p:cNvPr>
          <p:cNvSpPr/>
          <p:nvPr userDrawn="1"/>
        </p:nvSpPr>
        <p:spPr>
          <a:xfrm>
            <a:off x="6507622" y="3897986"/>
            <a:ext cx="161507" cy="296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1700" y="1473"/>
                </a:moveTo>
                <a:lnTo>
                  <a:pt x="9900" y="1473"/>
                </a:lnTo>
                <a:cubicBezTo>
                  <a:pt x="9403" y="1473"/>
                  <a:pt x="9000" y="1692"/>
                  <a:pt x="9000" y="1964"/>
                </a:cubicBezTo>
                <a:cubicBezTo>
                  <a:pt x="9000" y="2235"/>
                  <a:pt x="9403" y="2455"/>
                  <a:pt x="9900" y="2455"/>
                </a:cubicBezTo>
                <a:lnTo>
                  <a:pt x="11700" y="2455"/>
                </a:lnTo>
                <a:cubicBezTo>
                  <a:pt x="12197" y="2455"/>
                  <a:pt x="12600" y="2235"/>
                  <a:pt x="12600" y="1964"/>
                </a:cubicBezTo>
                <a:cubicBezTo>
                  <a:pt x="12600" y="1692"/>
                  <a:pt x="12197" y="1473"/>
                  <a:pt x="11700" y="1473"/>
                </a:cubicBezTo>
                <a:moveTo>
                  <a:pt x="19800" y="2945"/>
                </a:moveTo>
                <a:lnTo>
                  <a:pt x="1800" y="2945"/>
                </a:lnTo>
                <a:lnTo>
                  <a:pt x="1800" y="1964"/>
                </a:lnTo>
                <a:cubicBezTo>
                  <a:pt x="1800" y="1422"/>
                  <a:pt x="2605" y="982"/>
                  <a:pt x="3600" y="982"/>
                </a:cubicBezTo>
                <a:lnTo>
                  <a:pt x="18000" y="982"/>
                </a:lnTo>
                <a:cubicBezTo>
                  <a:pt x="18993" y="982"/>
                  <a:pt x="19800" y="1422"/>
                  <a:pt x="19800" y="1964"/>
                </a:cubicBezTo>
                <a:cubicBezTo>
                  <a:pt x="19800" y="1964"/>
                  <a:pt x="19800" y="2945"/>
                  <a:pt x="19800" y="2945"/>
                </a:cubicBezTo>
                <a:close/>
                <a:moveTo>
                  <a:pt x="19800" y="17673"/>
                </a:moveTo>
                <a:lnTo>
                  <a:pt x="1800" y="17673"/>
                </a:lnTo>
                <a:lnTo>
                  <a:pt x="1800" y="3927"/>
                </a:lnTo>
                <a:lnTo>
                  <a:pt x="19800" y="3927"/>
                </a:lnTo>
                <a:cubicBezTo>
                  <a:pt x="19800" y="3927"/>
                  <a:pt x="19800" y="17673"/>
                  <a:pt x="19800" y="17673"/>
                </a:cubicBezTo>
                <a:close/>
                <a:moveTo>
                  <a:pt x="19800" y="19636"/>
                </a:moveTo>
                <a:cubicBezTo>
                  <a:pt x="19800" y="20179"/>
                  <a:pt x="18993" y="20618"/>
                  <a:pt x="18000" y="20618"/>
                </a:cubicBezTo>
                <a:lnTo>
                  <a:pt x="3600" y="20618"/>
                </a:lnTo>
                <a:cubicBezTo>
                  <a:pt x="2605" y="20618"/>
                  <a:pt x="1800" y="20179"/>
                  <a:pt x="1800" y="19636"/>
                </a:cubicBezTo>
                <a:lnTo>
                  <a:pt x="1800" y="18655"/>
                </a:lnTo>
                <a:lnTo>
                  <a:pt x="19800" y="18655"/>
                </a:lnTo>
                <a:cubicBezTo>
                  <a:pt x="19800" y="18655"/>
                  <a:pt x="19800" y="19636"/>
                  <a:pt x="19800" y="19636"/>
                </a:cubicBezTo>
                <a:close/>
                <a:moveTo>
                  <a:pt x="18000" y="0"/>
                </a:moveTo>
                <a:lnTo>
                  <a:pt x="3600" y="0"/>
                </a:lnTo>
                <a:cubicBezTo>
                  <a:pt x="1612" y="0"/>
                  <a:pt x="0" y="879"/>
                  <a:pt x="0" y="1964"/>
                </a:cubicBezTo>
                <a:lnTo>
                  <a:pt x="0" y="19636"/>
                </a:lnTo>
                <a:cubicBezTo>
                  <a:pt x="0" y="20721"/>
                  <a:pt x="1612" y="21600"/>
                  <a:pt x="3600" y="21600"/>
                </a:cubicBezTo>
                <a:lnTo>
                  <a:pt x="18000" y="21600"/>
                </a:lnTo>
                <a:cubicBezTo>
                  <a:pt x="19988" y="21600"/>
                  <a:pt x="21600" y="20721"/>
                  <a:pt x="21600" y="19636"/>
                </a:cubicBezTo>
                <a:lnTo>
                  <a:pt x="21600" y="1964"/>
                </a:lnTo>
                <a:cubicBezTo>
                  <a:pt x="21600" y="879"/>
                  <a:pt x="19988" y="0"/>
                  <a:pt x="18000" y="0"/>
                </a:cubicBezTo>
                <a:moveTo>
                  <a:pt x="10800" y="20127"/>
                </a:moveTo>
                <a:cubicBezTo>
                  <a:pt x="11297" y="20127"/>
                  <a:pt x="11700" y="19908"/>
                  <a:pt x="11700" y="19636"/>
                </a:cubicBezTo>
                <a:cubicBezTo>
                  <a:pt x="11700" y="19366"/>
                  <a:pt x="11297" y="19145"/>
                  <a:pt x="10800" y="19145"/>
                </a:cubicBezTo>
                <a:cubicBezTo>
                  <a:pt x="10303" y="19145"/>
                  <a:pt x="9900" y="19366"/>
                  <a:pt x="9900" y="19636"/>
                </a:cubicBezTo>
                <a:cubicBezTo>
                  <a:pt x="9900" y="19908"/>
                  <a:pt x="10303" y="20127"/>
                  <a:pt x="10800" y="20127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19" name="Shape 4379">
            <a:extLst>
              <a:ext uri="{FF2B5EF4-FFF2-40B4-BE49-F238E27FC236}">
                <a16:creationId xmlns:a16="http://schemas.microsoft.com/office/drawing/2014/main" xmlns="" id="{E4408FF8-E342-42F8-BBE9-1220822B5E99}"/>
              </a:ext>
            </a:extLst>
          </p:cNvPr>
          <p:cNvSpPr/>
          <p:nvPr userDrawn="1"/>
        </p:nvSpPr>
        <p:spPr>
          <a:xfrm>
            <a:off x="6458938" y="4327945"/>
            <a:ext cx="258875" cy="188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8900"/>
                </a:moveTo>
                <a:cubicBezTo>
                  <a:pt x="20618" y="18980"/>
                  <a:pt x="20611" y="19058"/>
                  <a:pt x="20601" y="19135"/>
                </a:cubicBezTo>
                <a:lnTo>
                  <a:pt x="14539" y="10800"/>
                </a:lnTo>
                <a:lnTo>
                  <a:pt x="20601" y="2465"/>
                </a:lnTo>
                <a:cubicBezTo>
                  <a:pt x="20611" y="2542"/>
                  <a:pt x="20618" y="2620"/>
                  <a:pt x="20618" y="2700"/>
                </a:cubicBezTo>
                <a:cubicBezTo>
                  <a:pt x="20618" y="2700"/>
                  <a:pt x="20618" y="18900"/>
                  <a:pt x="20618" y="18900"/>
                </a:cubicBezTo>
                <a:close/>
                <a:moveTo>
                  <a:pt x="19636" y="20250"/>
                </a:moveTo>
                <a:lnTo>
                  <a:pt x="1964" y="20250"/>
                </a:lnTo>
                <a:cubicBezTo>
                  <a:pt x="1849" y="20250"/>
                  <a:pt x="1739" y="20218"/>
                  <a:pt x="1637" y="20168"/>
                </a:cubicBezTo>
                <a:lnTo>
                  <a:pt x="7755" y="11754"/>
                </a:lnTo>
                <a:lnTo>
                  <a:pt x="9440" y="14072"/>
                </a:lnTo>
                <a:cubicBezTo>
                  <a:pt x="9816" y="14589"/>
                  <a:pt x="10308" y="14847"/>
                  <a:pt x="10800" y="14847"/>
                </a:cubicBezTo>
                <a:cubicBezTo>
                  <a:pt x="11292" y="14847"/>
                  <a:pt x="11784" y="14589"/>
                  <a:pt x="12159" y="14072"/>
                </a:cubicBezTo>
                <a:lnTo>
                  <a:pt x="13845" y="11754"/>
                </a:lnTo>
                <a:lnTo>
                  <a:pt x="19964" y="20168"/>
                </a:lnTo>
                <a:cubicBezTo>
                  <a:pt x="19861" y="20218"/>
                  <a:pt x="19752" y="20250"/>
                  <a:pt x="19636" y="20250"/>
                </a:cubicBezTo>
                <a:moveTo>
                  <a:pt x="982" y="18900"/>
                </a:moveTo>
                <a:lnTo>
                  <a:pt x="982" y="2700"/>
                </a:lnTo>
                <a:cubicBezTo>
                  <a:pt x="982" y="2620"/>
                  <a:pt x="989" y="2542"/>
                  <a:pt x="999" y="2465"/>
                </a:cubicBezTo>
                <a:lnTo>
                  <a:pt x="7061" y="10800"/>
                </a:lnTo>
                <a:lnTo>
                  <a:pt x="999" y="19135"/>
                </a:lnTo>
                <a:cubicBezTo>
                  <a:pt x="989" y="19058"/>
                  <a:pt x="982" y="18980"/>
                  <a:pt x="982" y="18900"/>
                </a:cubicBezTo>
                <a:moveTo>
                  <a:pt x="1964" y="1350"/>
                </a:moveTo>
                <a:lnTo>
                  <a:pt x="19636" y="1350"/>
                </a:lnTo>
                <a:cubicBezTo>
                  <a:pt x="19752" y="1350"/>
                  <a:pt x="19861" y="1382"/>
                  <a:pt x="19964" y="1433"/>
                </a:cubicBezTo>
                <a:lnTo>
                  <a:pt x="11465" y="13118"/>
                </a:lnTo>
                <a:cubicBezTo>
                  <a:pt x="11288" y="13362"/>
                  <a:pt x="11051" y="13497"/>
                  <a:pt x="10800" y="13497"/>
                </a:cubicBezTo>
                <a:cubicBezTo>
                  <a:pt x="10549" y="13497"/>
                  <a:pt x="10312" y="13362"/>
                  <a:pt x="10134" y="13118"/>
                </a:cubicBezTo>
                <a:lnTo>
                  <a:pt x="1637" y="1433"/>
                </a:lnTo>
                <a:cubicBezTo>
                  <a:pt x="1739" y="1382"/>
                  <a:pt x="1849" y="1350"/>
                  <a:pt x="1964" y="1350"/>
                </a:cubicBezTo>
                <a:moveTo>
                  <a:pt x="19636" y="0"/>
                </a:moveTo>
                <a:lnTo>
                  <a:pt x="1964" y="0"/>
                </a:lnTo>
                <a:cubicBezTo>
                  <a:pt x="879" y="0"/>
                  <a:pt x="0" y="1209"/>
                  <a:pt x="0" y="2700"/>
                </a:cubicBezTo>
                <a:lnTo>
                  <a:pt x="0" y="18900"/>
                </a:lnTo>
                <a:cubicBezTo>
                  <a:pt x="0" y="2039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391"/>
                  <a:pt x="21600" y="18900"/>
                </a:cubicBezTo>
                <a:lnTo>
                  <a:pt x="21600" y="2700"/>
                </a:lnTo>
                <a:cubicBezTo>
                  <a:pt x="21600" y="1209"/>
                  <a:pt x="20721" y="0"/>
                  <a:pt x="19636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0" name="Shape 4487">
            <a:extLst>
              <a:ext uri="{FF2B5EF4-FFF2-40B4-BE49-F238E27FC236}">
                <a16:creationId xmlns:a16="http://schemas.microsoft.com/office/drawing/2014/main" xmlns="" id="{11D27456-C005-4109-9E74-0B692200A0B3}"/>
              </a:ext>
            </a:extLst>
          </p:cNvPr>
          <p:cNvSpPr/>
          <p:nvPr userDrawn="1"/>
        </p:nvSpPr>
        <p:spPr>
          <a:xfrm>
            <a:off x="6471716" y="4650082"/>
            <a:ext cx="233318" cy="2333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850" y="17620"/>
                </a:moveTo>
                <a:cubicBezTo>
                  <a:pt x="17270" y="17122"/>
                  <a:pt x="16604" y="16682"/>
                  <a:pt x="15855" y="16324"/>
                </a:cubicBezTo>
                <a:cubicBezTo>
                  <a:pt x="15868" y="16284"/>
                  <a:pt x="15882" y="16244"/>
                  <a:pt x="15896" y="16203"/>
                </a:cubicBezTo>
                <a:cubicBezTo>
                  <a:pt x="16131" y="15456"/>
                  <a:pt x="16320" y="14656"/>
                  <a:pt x="16454" y="13811"/>
                </a:cubicBezTo>
                <a:cubicBezTo>
                  <a:pt x="16471" y="13704"/>
                  <a:pt x="16484" y="13596"/>
                  <a:pt x="16499" y="13488"/>
                </a:cubicBezTo>
                <a:cubicBezTo>
                  <a:pt x="16544" y="13166"/>
                  <a:pt x="16581" y="12839"/>
                  <a:pt x="16610" y="12507"/>
                </a:cubicBezTo>
                <a:cubicBezTo>
                  <a:pt x="16621" y="12383"/>
                  <a:pt x="16632" y="12260"/>
                  <a:pt x="16641" y="12135"/>
                </a:cubicBezTo>
                <a:cubicBezTo>
                  <a:pt x="16660" y="11858"/>
                  <a:pt x="16664" y="11574"/>
                  <a:pt x="16673" y="11291"/>
                </a:cubicBezTo>
                <a:lnTo>
                  <a:pt x="20598" y="11291"/>
                </a:lnTo>
                <a:cubicBezTo>
                  <a:pt x="20476" y="13747"/>
                  <a:pt x="19450" y="15962"/>
                  <a:pt x="17850" y="17620"/>
                </a:cubicBezTo>
                <a:moveTo>
                  <a:pt x="13714" y="20178"/>
                </a:moveTo>
                <a:cubicBezTo>
                  <a:pt x="13925" y="19957"/>
                  <a:pt x="14127" y="19710"/>
                  <a:pt x="14321" y="19444"/>
                </a:cubicBezTo>
                <a:cubicBezTo>
                  <a:pt x="14339" y="19419"/>
                  <a:pt x="14357" y="19394"/>
                  <a:pt x="14375" y="19369"/>
                </a:cubicBezTo>
                <a:cubicBezTo>
                  <a:pt x="14764" y="18822"/>
                  <a:pt x="15116" y="18192"/>
                  <a:pt x="15420" y="17488"/>
                </a:cubicBezTo>
                <a:cubicBezTo>
                  <a:pt x="15436" y="17450"/>
                  <a:pt x="15451" y="17410"/>
                  <a:pt x="15467" y="17372"/>
                </a:cubicBezTo>
                <a:cubicBezTo>
                  <a:pt x="15485" y="17329"/>
                  <a:pt x="15499" y="17282"/>
                  <a:pt x="15517" y="17239"/>
                </a:cubicBezTo>
                <a:cubicBezTo>
                  <a:pt x="16123" y="17535"/>
                  <a:pt x="16665" y="17890"/>
                  <a:pt x="17142" y="18285"/>
                </a:cubicBezTo>
                <a:cubicBezTo>
                  <a:pt x="16149" y="19129"/>
                  <a:pt x="14989" y="19782"/>
                  <a:pt x="13714" y="20178"/>
                </a:cubicBezTo>
                <a:moveTo>
                  <a:pt x="11291" y="20569"/>
                </a:moveTo>
                <a:lnTo>
                  <a:pt x="11291" y="16221"/>
                </a:lnTo>
                <a:cubicBezTo>
                  <a:pt x="12498" y="16271"/>
                  <a:pt x="13638" y="16493"/>
                  <a:pt x="14652" y="16869"/>
                </a:cubicBezTo>
                <a:cubicBezTo>
                  <a:pt x="13850" y="18909"/>
                  <a:pt x="12654" y="20298"/>
                  <a:pt x="11291" y="20569"/>
                </a:cubicBezTo>
                <a:moveTo>
                  <a:pt x="11291" y="11291"/>
                </a:moveTo>
                <a:lnTo>
                  <a:pt x="15697" y="11291"/>
                </a:lnTo>
                <a:cubicBezTo>
                  <a:pt x="15655" y="12995"/>
                  <a:pt x="15392" y="14581"/>
                  <a:pt x="14971" y="15948"/>
                </a:cubicBezTo>
                <a:cubicBezTo>
                  <a:pt x="13855" y="15534"/>
                  <a:pt x="12608" y="15291"/>
                  <a:pt x="11291" y="15240"/>
                </a:cubicBezTo>
                <a:cubicBezTo>
                  <a:pt x="11291" y="15240"/>
                  <a:pt x="11291" y="11291"/>
                  <a:pt x="11291" y="11291"/>
                </a:cubicBezTo>
                <a:close/>
                <a:moveTo>
                  <a:pt x="11291" y="6360"/>
                </a:moveTo>
                <a:cubicBezTo>
                  <a:pt x="12608" y="6309"/>
                  <a:pt x="13855" y="6066"/>
                  <a:pt x="14971" y="5652"/>
                </a:cubicBezTo>
                <a:cubicBezTo>
                  <a:pt x="15392" y="7019"/>
                  <a:pt x="15655" y="8605"/>
                  <a:pt x="15697" y="10309"/>
                </a:cubicBezTo>
                <a:lnTo>
                  <a:pt x="11291" y="10309"/>
                </a:lnTo>
                <a:cubicBezTo>
                  <a:pt x="11291" y="10309"/>
                  <a:pt x="11291" y="6360"/>
                  <a:pt x="11291" y="6360"/>
                </a:cubicBezTo>
                <a:close/>
                <a:moveTo>
                  <a:pt x="11291" y="1031"/>
                </a:moveTo>
                <a:cubicBezTo>
                  <a:pt x="12654" y="1302"/>
                  <a:pt x="13850" y="2691"/>
                  <a:pt x="14652" y="4731"/>
                </a:cubicBezTo>
                <a:cubicBezTo>
                  <a:pt x="13638" y="5107"/>
                  <a:pt x="12498" y="5329"/>
                  <a:pt x="11291" y="5379"/>
                </a:cubicBezTo>
                <a:cubicBezTo>
                  <a:pt x="11291" y="5379"/>
                  <a:pt x="11291" y="1031"/>
                  <a:pt x="11291" y="1031"/>
                </a:cubicBezTo>
                <a:close/>
                <a:moveTo>
                  <a:pt x="17142" y="3315"/>
                </a:moveTo>
                <a:cubicBezTo>
                  <a:pt x="16665" y="3711"/>
                  <a:pt x="16123" y="4065"/>
                  <a:pt x="15517" y="4361"/>
                </a:cubicBezTo>
                <a:cubicBezTo>
                  <a:pt x="15499" y="4318"/>
                  <a:pt x="15485" y="4271"/>
                  <a:pt x="15467" y="4229"/>
                </a:cubicBezTo>
                <a:cubicBezTo>
                  <a:pt x="15451" y="4190"/>
                  <a:pt x="15436" y="4151"/>
                  <a:pt x="15420" y="4112"/>
                </a:cubicBezTo>
                <a:cubicBezTo>
                  <a:pt x="15116" y="3408"/>
                  <a:pt x="14764" y="2778"/>
                  <a:pt x="14375" y="2231"/>
                </a:cubicBezTo>
                <a:cubicBezTo>
                  <a:pt x="14357" y="2206"/>
                  <a:pt x="14339" y="2181"/>
                  <a:pt x="14321" y="2156"/>
                </a:cubicBezTo>
                <a:cubicBezTo>
                  <a:pt x="14127" y="1890"/>
                  <a:pt x="13925" y="1643"/>
                  <a:pt x="13714" y="1422"/>
                </a:cubicBezTo>
                <a:cubicBezTo>
                  <a:pt x="14989" y="1818"/>
                  <a:pt x="16149" y="2471"/>
                  <a:pt x="17142" y="3315"/>
                </a:cubicBezTo>
                <a:moveTo>
                  <a:pt x="20598" y="10309"/>
                </a:moveTo>
                <a:lnTo>
                  <a:pt x="16673" y="10309"/>
                </a:lnTo>
                <a:cubicBezTo>
                  <a:pt x="16664" y="10027"/>
                  <a:pt x="16660" y="9742"/>
                  <a:pt x="16641" y="9465"/>
                </a:cubicBezTo>
                <a:cubicBezTo>
                  <a:pt x="16632" y="9340"/>
                  <a:pt x="16621" y="9217"/>
                  <a:pt x="16610" y="9093"/>
                </a:cubicBezTo>
                <a:cubicBezTo>
                  <a:pt x="16581" y="8761"/>
                  <a:pt x="16544" y="8434"/>
                  <a:pt x="16499" y="8112"/>
                </a:cubicBezTo>
                <a:cubicBezTo>
                  <a:pt x="16484" y="8005"/>
                  <a:pt x="16471" y="7896"/>
                  <a:pt x="16454" y="7789"/>
                </a:cubicBezTo>
                <a:cubicBezTo>
                  <a:pt x="16320" y="6944"/>
                  <a:pt x="16131" y="6144"/>
                  <a:pt x="15896" y="5397"/>
                </a:cubicBezTo>
                <a:cubicBezTo>
                  <a:pt x="15882" y="5357"/>
                  <a:pt x="15868" y="5317"/>
                  <a:pt x="15855" y="5276"/>
                </a:cubicBezTo>
                <a:cubicBezTo>
                  <a:pt x="16604" y="4918"/>
                  <a:pt x="17270" y="4478"/>
                  <a:pt x="17850" y="3981"/>
                </a:cubicBezTo>
                <a:cubicBezTo>
                  <a:pt x="19450" y="5638"/>
                  <a:pt x="20476" y="7853"/>
                  <a:pt x="20598" y="10309"/>
                </a:cubicBezTo>
                <a:moveTo>
                  <a:pt x="10309" y="5379"/>
                </a:moveTo>
                <a:cubicBezTo>
                  <a:pt x="9101" y="5329"/>
                  <a:pt x="7961" y="5107"/>
                  <a:pt x="6947" y="4731"/>
                </a:cubicBezTo>
                <a:cubicBezTo>
                  <a:pt x="7749" y="2691"/>
                  <a:pt x="8945" y="1302"/>
                  <a:pt x="10309" y="1031"/>
                </a:cubicBezTo>
                <a:cubicBezTo>
                  <a:pt x="10309" y="1031"/>
                  <a:pt x="10309" y="5379"/>
                  <a:pt x="10309" y="5379"/>
                </a:cubicBezTo>
                <a:close/>
                <a:moveTo>
                  <a:pt x="10309" y="10309"/>
                </a:moveTo>
                <a:lnTo>
                  <a:pt x="5903" y="10309"/>
                </a:lnTo>
                <a:cubicBezTo>
                  <a:pt x="5945" y="8605"/>
                  <a:pt x="6207" y="7019"/>
                  <a:pt x="6629" y="5652"/>
                </a:cubicBezTo>
                <a:cubicBezTo>
                  <a:pt x="7745" y="6066"/>
                  <a:pt x="8991" y="6309"/>
                  <a:pt x="10309" y="6360"/>
                </a:cubicBezTo>
                <a:cubicBezTo>
                  <a:pt x="10309" y="6360"/>
                  <a:pt x="10309" y="10309"/>
                  <a:pt x="10309" y="10309"/>
                </a:cubicBezTo>
                <a:close/>
                <a:moveTo>
                  <a:pt x="10309" y="15240"/>
                </a:moveTo>
                <a:cubicBezTo>
                  <a:pt x="8991" y="15291"/>
                  <a:pt x="7745" y="15534"/>
                  <a:pt x="6629" y="15948"/>
                </a:cubicBezTo>
                <a:cubicBezTo>
                  <a:pt x="6207" y="14581"/>
                  <a:pt x="5945" y="12995"/>
                  <a:pt x="5903" y="11291"/>
                </a:cubicBezTo>
                <a:lnTo>
                  <a:pt x="10309" y="11291"/>
                </a:lnTo>
                <a:cubicBezTo>
                  <a:pt x="10309" y="11291"/>
                  <a:pt x="10309" y="15240"/>
                  <a:pt x="10309" y="15240"/>
                </a:cubicBezTo>
                <a:close/>
                <a:moveTo>
                  <a:pt x="10309" y="20569"/>
                </a:moveTo>
                <a:cubicBezTo>
                  <a:pt x="8945" y="20298"/>
                  <a:pt x="7749" y="18909"/>
                  <a:pt x="6947" y="16869"/>
                </a:cubicBezTo>
                <a:cubicBezTo>
                  <a:pt x="7961" y="16493"/>
                  <a:pt x="9101" y="16271"/>
                  <a:pt x="10309" y="16221"/>
                </a:cubicBezTo>
                <a:cubicBezTo>
                  <a:pt x="10309" y="16221"/>
                  <a:pt x="10309" y="20569"/>
                  <a:pt x="10309" y="20569"/>
                </a:cubicBezTo>
                <a:close/>
                <a:moveTo>
                  <a:pt x="4458" y="18285"/>
                </a:moveTo>
                <a:cubicBezTo>
                  <a:pt x="4934" y="17890"/>
                  <a:pt x="5476" y="17535"/>
                  <a:pt x="6083" y="17239"/>
                </a:cubicBezTo>
                <a:cubicBezTo>
                  <a:pt x="6100" y="17282"/>
                  <a:pt x="6115" y="17329"/>
                  <a:pt x="6132" y="17372"/>
                </a:cubicBezTo>
                <a:cubicBezTo>
                  <a:pt x="6149" y="17410"/>
                  <a:pt x="6163" y="17450"/>
                  <a:pt x="6180" y="17488"/>
                </a:cubicBezTo>
                <a:cubicBezTo>
                  <a:pt x="6484" y="18192"/>
                  <a:pt x="6835" y="18822"/>
                  <a:pt x="7224" y="19369"/>
                </a:cubicBezTo>
                <a:cubicBezTo>
                  <a:pt x="7242" y="19394"/>
                  <a:pt x="7261" y="19419"/>
                  <a:pt x="7279" y="19444"/>
                </a:cubicBezTo>
                <a:cubicBezTo>
                  <a:pt x="7472" y="19710"/>
                  <a:pt x="7674" y="19957"/>
                  <a:pt x="7886" y="20178"/>
                </a:cubicBezTo>
                <a:cubicBezTo>
                  <a:pt x="6610" y="19782"/>
                  <a:pt x="5451" y="19129"/>
                  <a:pt x="4458" y="18285"/>
                </a:cubicBezTo>
                <a:moveTo>
                  <a:pt x="1002" y="11291"/>
                </a:moveTo>
                <a:lnTo>
                  <a:pt x="4927" y="11291"/>
                </a:lnTo>
                <a:cubicBezTo>
                  <a:pt x="4935" y="11574"/>
                  <a:pt x="4940" y="11858"/>
                  <a:pt x="4958" y="12135"/>
                </a:cubicBezTo>
                <a:cubicBezTo>
                  <a:pt x="4967" y="12260"/>
                  <a:pt x="4979" y="12383"/>
                  <a:pt x="4989" y="12507"/>
                </a:cubicBezTo>
                <a:cubicBezTo>
                  <a:pt x="5018" y="12839"/>
                  <a:pt x="5055" y="13166"/>
                  <a:pt x="5100" y="13488"/>
                </a:cubicBezTo>
                <a:cubicBezTo>
                  <a:pt x="5116" y="13596"/>
                  <a:pt x="5129" y="13704"/>
                  <a:pt x="5146" y="13811"/>
                </a:cubicBezTo>
                <a:cubicBezTo>
                  <a:pt x="5280" y="14656"/>
                  <a:pt x="5468" y="15456"/>
                  <a:pt x="5704" y="16203"/>
                </a:cubicBezTo>
                <a:cubicBezTo>
                  <a:pt x="5718" y="16244"/>
                  <a:pt x="5731" y="16284"/>
                  <a:pt x="5744" y="16324"/>
                </a:cubicBezTo>
                <a:cubicBezTo>
                  <a:pt x="4996" y="16682"/>
                  <a:pt x="4330" y="17122"/>
                  <a:pt x="3749" y="17620"/>
                </a:cubicBezTo>
                <a:cubicBezTo>
                  <a:pt x="2150" y="15962"/>
                  <a:pt x="1123" y="13747"/>
                  <a:pt x="1002" y="11291"/>
                </a:cubicBezTo>
                <a:moveTo>
                  <a:pt x="3749" y="3981"/>
                </a:moveTo>
                <a:cubicBezTo>
                  <a:pt x="4330" y="4478"/>
                  <a:pt x="4996" y="4918"/>
                  <a:pt x="5744" y="5276"/>
                </a:cubicBezTo>
                <a:cubicBezTo>
                  <a:pt x="5731" y="5317"/>
                  <a:pt x="5718" y="5357"/>
                  <a:pt x="5704" y="5397"/>
                </a:cubicBezTo>
                <a:cubicBezTo>
                  <a:pt x="5469" y="6144"/>
                  <a:pt x="5280" y="6944"/>
                  <a:pt x="5146" y="7789"/>
                </a:cubicBezTo>
                <a:cubicBezTo>
                  <a:pt x="5129" y="7896"/>
                  <a:pt x="5116" y="8005"/>
                  <a:pt x="5100" y="8112"/>
                </a:cubicBezTo>
                <a:cubicBezTo>
                  <a:pt x="5055" y="8434"/>
                  <a:pt x="5018" y="8761"/>
                  <a:pt x="4989" y="9093"/>
                </a:cubicBezTo>
                <a:cubicBezTo>
                  <a:pt x="4979" y="9217"/>
                  <a:pt x="4967" y="9340"/>
                  <a:pt x="4958" y="9465"/>
                </a:cubicBezTo>
                <a:cubicBezTo>
                  <a:pt x="4940" y="9742"/>
                  <a:pt x="4935" y="10027"/>
                  <a:pt x="4927" y="10309"/>
                </a:cubicBezTo>
                <a:lnTo>
                  <a:pt x="1002" y="10309"/>
                </a:lnTo>
                <a:cubicBezTo>
                  <a:pt x="1123" y="7853"/>
                  <a:pt x="2150" y="5638"/>
                  <a:pt x="3749" y="3981"/>
                </a:cubicBezTo>
                <a:moveTo>
                  <a:pt x="7886" y="1422"/>
                </a:moveTo>
                <a:cubicBezTo>
                  <a:pt x="7674" y="1643"/>
                  <a:pt x="7472" y="1890"/>
                  <a:pt x="7279" y="2156"/>
                </a:cubicBezTo>
                <a:cubicBezTo>
                  <a:pt x="7261" y="2181"/>
                  <a:pt x="7242" y="2206"/>
                  <a:pt x="7224" y="2231"/>
                </a:cubicBezTo>
                <a:cubicBezTo>
                  <a:pt x="6835" y="2778"/>
                  <a:pt x="6484" y="3408"/>
                  <a:pt x="6180" y="4112"/>
                </a:cubicBezTo>
                <a:cubicBezTo>
                  <a:pt x="6163" y="4151"/>
                  <a:pt x="6149" y="4190"/>
                  <a:pt x="6132" y="4229"/>
                </a:cubicBezTo>
                <a:cubicBezTo>
                  <a:pt x="6115" y="4271"/>
                  <a:pt x="6100" y="4318"/>
                  <a:pt x="6083" y="4361"/>
                </a:cubicBezTo>
                <a:cubicBezTo>
                  <a:pt x="5476" y="4065"/>
                  <a:pt x="4934" y="3711"/>
                  <a:pt x="4458" y="3315"/>
                </a:cubicBezTo>
                <a:cubicBezTo>
                  <a:pt x="5451" y="2471"/>
                  <a:pt x="6610" y="1818"/>
                  <a:pt x="7886" y="142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5"/>
                  <a:pt x="4835" y="21600"/>
                  <a:pt x="10800" y="21600"/>
                </a:cubicBezTo>
                <a:cubicBezTo>
                  <a:pt x="16764" y="21600"/>
                  <a:pt x="21600" y="16765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 defTabSz="457200">
              <a:lnSpc>
                <a:spcPct val="100000"/>
              </a:lnSpc>
              <a:defRPr sz="3000" spc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endParaRPr lang="en-US" noProof="0" dirty="0"/>
          </a:p>
        </p:txBody>
      </p:sp>
      <p:sp>
        <p:nvSpPr>
          <p:cNvPr id="21" name="Right Triangle 20">
            <a:extLst>
              <a:ext uri="{FF2B5EF4-FFF2-40B4-BE49-F238E27FC236}">
                <a16:creationId xmlns:a16="http://schemas.microsoft.com/office/drawing/2014/main" xmlns="" id="{FDDD2B84-3CB9-4567-8C91-C538E8A1C89F}"/>
              </a:ext>
            </a:extLst>
          </p:cNvPr>
          <p:cNvSpPr/>
          <p:nvPr userDrawn="1"/>
        </p:nvSpPr>
        <p:spPr>
          <a:xfrm flipV="1">
            <a:off x="0" y="-6"/>
            <a:ext cx="10625328" cy="540411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34EF3020-1476-41B1-9FE7-B476A25C53D3}"/>
              </a:ext>
            </a:extLst>
          </p:cNvPr>
          <p:cNvCxnSpPr>
            <a:cxnSpLocks/>
          </p:cNvCxnSpPr>
          <p:nvPr userDrawn="1"/>
        </p:nvCxnSpPr>
        <p:spPr>
          <a:xfrm flipV="1">
            <a:off x="0" y="0"/>
            <a:ext cx="6030686" cy="3004456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B1B64EC3-B232-415D-8E27-EB3E24D13922}"/>
              </a:ext>
            </a:extLst>
          </p:cNvPr>
          <p:cNvCxnSpPr>
            <a:cxnSpLocks/>
          </p:cNvCxnSpPr>
          <p:nvPr userDrawn="1"/>
        </p:nvCxnSpPr>
        <p:spPr>
          <a:xfrm flipV="1">
            <a:off x="9004301" y="3924299"/>
            <a:ext cx="3187700" cy="16891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2261CE2F-F199-4242-AC6C-692676B81FF1}"/>
              </a:ext>
            </a:extLst>
          </p:cNvPr>
          <p:cNvCxnSpPr>
            <a:cxnSpLocks/>
          </p:cNvCxnSpPr>
          <p:nvPr userDrawn="1"/>
        </p:nvCxnSpPr>
        <p:spPr>
          <a:xfrm flipV="1">
            <a:off x="-17837" y="4700016"/>
            <a:ext cx="1919789" cy="100105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xmlns="" id="{89C0506D-0CA6-4583-9D04-24E7F4D16A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83398" y="860944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ru-RU" noProof="0" smtClean="0"/>
              <a:t>Вставка рисунка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839051282"/>
      </p:ext>
    </p:extLst>
  </p:cSld>
  <p:clrMapOvr>
    <a:masterClrMapping/>
  </p:clrMapOvr>
  <p:transition>
    <p:cover dir="u"/>
  </p:transition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7537">
          <p15:clr>
            <a:srgbClr val="FBAE40"/>
          </p15:clr>
        </p15:guide>
        <p15:guide id="3" pos="138">
          <p15:clr>
            <a:srgbClr val="FBAE40"/>
          </p15:clr>
        </p15:guide>
        <p15:guide id="4" orient="horz" pos="4178">
          <p15:clr>
            <a:srgbClr val="FBAE40"/>
          </p15:clr>
        </p15:guide>
        <p15:guide id="5" orient="horz" pos="142">
          <p15:clr>
            <a:srgbClr val="FBAE40"/>
          </p15:clr>
        </p15:guide>
        <p15:guide id="6" pos="2457">
          <p15:clr>
            <a:srgbClr val="FBAE40"/>
          </p15:clr>
        </p15:guide>
        <p15:guide id="7" pos="43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4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B16155-303B-403D-8B49-D4CEE47D6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853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915EF5-4ABE-4759-AC09-679CD6083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46971" y="6356350"/>
            <a:ext cx="7402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8699F50C-BE38-4BD0-BA84-9B090E1F2B9B}" type="slidenum">
              <a:rPr lang="en-US" noProof="0" smtClean="0"/>
              <a:pPr/>
              <a:t>‹#›</a:t>
            </a:fld>
            <a:endParaRPr lang="en-US" noProof="0" dirty="0"/>
          </a:p>
        </p:txBody>
      </p:sp>
      <p:sp>
        <p:nvSpPr>
          <p:cNvPr id="9" name="Title Placeholder 8">
            <a:extLst>
              <a:ext uri="{FF2B5EF4-FFF2-40B4-BE49-F238E27FC236}">
                <a16:creationId xmlns:a16="http://schemas.microsoft.com/office/drawing/2014/main" xmlns="" id="{AA2D2B61-D240-024D-AD60-4162EF152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678" y="209029"/>
            <a:ext cx="10835122" cy="1147968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ru-RU" noProof="0" smtClean="0"/>
              <a:t>Образец заголовка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xmlns="" val="156488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85" r:id="rId3"/>
    <p:sldLayoutId id="2147483706" r:id="rId4"/>
    <p:sldLayoutId id="2147483708" r:id="rId5"/>
    <p:sldLayoutId id="2147483704" r:id="rId6"/>
    <p:sldLayoutId id="2147483689" r:id="rId7"/>
    <p:sldLayoutId id="2147483668" r:id="rId8"/>
    <p:sldLayoutId id="2147483707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692" r:id="rId17"/>
    <p:sldLayoutId id="2147483697" r:id="rId18"/>
    <p:sldLayoutId id="2147483674" r:id="rId19"/>
  </p:sldLayoutIdLst>
  <p:transition>
    <p:cover dir="u"/>
  </p:transition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IN"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2E7A40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2E7A40"/>
        </a:buClr>
        <a:buFont typeface="Arial" panose="020B0604020202020204" pitchFamily="34" charset="0"/>
        <a:buChar char="•"/>
        <a:defRPr lang="en-IN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638ACE-163E-40EB-A458-E794C67EA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525" y="2858060"/>
            <a:ext cx="4911633" cy="1789855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ИТОГИ РЕАЛИЗАЦИИ ПРОГРАММЫ РАЗВИТИЯ АЛТАЙСКОЙ КРАЕВОЙ ОРГАНИЗАЦИИ ПРОФСОЮЗА </a:t>
            </a:r>
            <a:br>
              <a:rPr lang="ru-RU" sz="3200" dirty="0" smtClean="0">
                <a:solidFill>
                  <a:srgbClr val="C00000"/>
                </a:solidFill>
              </a:rPr>
            </a:br>
            <a:r>
              <a:rPr lang="ru-RU" sz="3200" dirty="0" smtClean="0">
                <a:solidFill>
                  <a:srgbClr val="C00000"/>
                </a:solidFill>
              </a:rPr>
              <a:t>на 2016-2020 гг.</a:t>
            </a:r>
            <a:endParaRPr lang="en-US" sz="3200" dirty="0">
              <a:solidFill>
                <a:srgbClr val="C0000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idx="1"/>
          </p:nvPr>
        </p:nvSpPr>
        <p:spPr>
          <a:xfrm>
            <a:off x="6812672" y="5384302"/>
            <a:ext cx="4911633" cy="910580"/>
          </a:xfrm>
        </p:spPr>
        <p:txBody>
          <a:bodyPr>
            <a:normAutofit lnSpcReduction="10000"/>
          </a:bodyPr>
          <a:lstStyle/>
          <a:p>
            <a:pPr algn="r">
              <a:lnSpc>
                <a:spcPct val="100000"/>
              </a:lnSpc>
            </a:pPr>
            <a:r>
              <a:rPr lang="ru-RU" sz="1600" b="1" dirty="0" smtClean="0"/>
              <a:t>Абдуллаев Ю.Г.,</a:t>
            </a:r>
          </a:p>
          <a:p>
            <a:pPr algn="r">
              <a:lnSpc>
                <a:spcPct val="100000"/>
              </a:lnSpc>
            </a:pPr>
            <a:r>
              <a:rPr lang="ru-RU" sz="1600" dirty="0" smtClean="0"/>
              <a:t>председатель Алтайской краевой организации Профсоюза</a:t>
            </a:r>
            <a:endParaRPr lang="ru-RU" sz="1600" dirty="0"/>
          </a:p>
        </p:txBody>
      </p:sp>
      <p:pic>
        <p:nvPicPr>
          <p:cNvPr id="11" name="Рисунок 10" descr="Эмблема АКО Профсоюза_квадрат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824839" y="1093694"/>
            <a:ext cx="4746205" cy="468854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980699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1377" y="1837854"/>
            <a:ext cx="6919625" cy="3701702"/>
          </a:xfrm>
        </p:spPr>
        <p:txBody>
          <a:bodyPr>
            <a:noAutofit/>
          </a:bodyPr>
          <a:lstStyle/>
          <a:p>
            <a:r>
              <a:rPr lang="ru-RU" sz="1800" dirty="0" smtClean="0"/>
              <a:t>выдано более 4 тысяч </a:t>
            </a:r>
            <a:r>
              <a:rPr lang="ru-RU" sz="1800" dirty="0" smtClean="0">
                <a:solidFill>
                  <a:srgbClr val="C00000"/>
                </a:solidFill>
              </a:rPr>
              <a:t>беспроцентных денежных                                    займов </a:t>
            </a:r>
            <a:r>
              <a:rPr lang="ru-RU" sz="1800" dirty="0" smtClean="0"/>
              <a:t>на сумму более 35 млн. рублей</a:t>
            </a:r>
          </a:p>
          <a:p>
            <a:r>
              <a:rPr lang="ru-RU" sz="1800" dirty="0" smtClean="0"/>
              <a:t>через </a:t>
            </a:r>
            <a:r>
              <a:rPr lang="ru-RU" sz="1800" dirty="0" smtClean="0">
                <a:solidFill>
                  <a:srgbClr val="C00000"/>
                </a:solidFill>
              </a:rPr>
              <a:t>профсоюзный кредитный потребительский</a:t>
            </a: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 кооператив </a:t>
            </a:r>
            <a:r>
              <a:rPr lang="ru-RU" sz="1800" dirty="0" smtClean="0"/>
              <a:t>«Алтай», 296 пайщиков получили низкопроцентные кредиты                         на общую сумму 4,6 млн. рублей.</a:t>
            </a:r>
          </a:p>
          <a:p>
            <a:r>
              <a:rPr lang="ru-RU" sz="1800" dirty="0" smtClean="0"/>
              <a:t>получено 80 тысяч </a:t>
            </a:r>
            <a:r>
              <a:rPr lang="ru-RU" sz="1800" dirty="0" smtClean="0">
                <a:solidFill>
                  <a:srgbClr val="C00000"/>
                </a:solidFill>
              </a:rPr>
              <a:t>дисконтных карт</a:t>
            </a:r>
            <a:r>
              <a:rPr lang="ru-RU" sz="1800" dirty="0" smtClean="0"/>
              <a:t>, партнёрами выступили             более 200 предприятий бизнеса.</a:t>
            </a:r>
          </a:p>
          <a:p>
            <a:r>
              <a:rPr lang="ru-RU" sz="1800" dirty="0" smtClean="0"/>
              <a:t>по льготному профсоюзному тарифу по программам </a:t>
            </a:r>
            <a:r>
              <a:rPr lang="ru-RU" sz="1800" dirty="0" smtClean="0">
                <a:solidFill>
                  <a:srgbClr val="C00000"/>
                </a:solidFill>
              </a:rPr>
              <a:t>дополнительного медицинского страхования </a:t>
            </a:r>
            <a:r>
              <a:rPr lang="ru-RU" sz="1800" dirty="0" smtClean="0"/>
              <a:t>от укуса клеща застрахованы около 60 тысяч работников и членов их семей</a:t>
            </a:r>
          </a:p>
          <a:p>
            <a:r>
              <a:rPr lang="ru-RU" sz="1800" dirty="0" smtClean="0"/>
              <a:t>запущены </a:t>
            </a:r>
            <a:r>
              <a:rPr lang="ru-RU" sz="1800" dirty="0" smtClean="0">
                <a:solidFill>
                  <a:srgbClr val="C00000"/>
                </a:solidFill>
              </a:rPr>
              <a:t>новые программы </a:t>
            </a:r>
            <a:r>
              <a:rPr lang="ru-RU" sz="1800" dirty="0" smtClean="0"/>
              <a:t>«Профсоюзная улыбка» и «Профсоюзная рассрочка»</a:t>
            </a:r>
          </a:p>
          <a:p>
            <a:r>
              <a:rPr lang="ru-RU" sz="1800" dirty="0" smtClean="0"/>
              <a:t>оказана </a:t>
            </a:r>
            <a:r>
              <a:rPr lang="ru-RU" sz="1800" dirty="0" smtClean="0">
                <a:solidFill>
                  <a:srgbClr val="C00000"/>
                </a:solidFill>
              </a:rPr>
              <a:t>материальная помощь </a:t>
            </a:r>
            <a:r>
              <a:rPr lang="ru-RU" sz="1800" dirty="0" smtClean="0"/>
              <a:t>членам Профсоюза в связи со стихийными бедствиями, ухудшением здоровья и иными трудными жизненными ситуациями на 22 млн. рублей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10</a:t>
            </a:fld>
            <a:endParaRPr lang="en-US" noProof="0" dirty="0"/>
          </a:p>
        </p:txBody>
      </p:sp>
      <p:pic>
        <p:nvPicPr>
          <p:cNvPr id="10" name="Рисунок 9" descr="Золотая эмблема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11045243" y="125506"/>
            <a:ext cx="803899" cy="977153"/>
          </a:xfrm>
          <a:prstGeom prst="rect">
            <a:avLst/>
          </a:prstGeom>
        </p:spPr>
      </p:pic>
      <p:pic>
        <p:nvPicPr>
          <p:cNvPr id="11" name="Picture 2" descr="http://elschool17.ucoz.net/20/profsoju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807" y="3216652"/>
            <a:ext cx="4541837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497260" y="5611247"/>
            <a:ext cx="542925" cy="6477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0718250" y="4072189"/>
            <a:ext cx="1157287" cy="72072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Высокой эффективности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3719" y="1"/>
            <a:ext cx="4958281" cy="3097940"/>
          </a:xfrm>
          <a:prstGeom prst="rect">
            <a:avLst/>
          </a:prstGeom>
        </p:spPr>
      </p:pic>
      <p:sp>
        <p:nvSpPr>
          <p:cNvPr id="16" name="Заголовок 8"/>
          <p:cNvSpPr>
            <a:spLocks noGrp="1"/>
          </p:cNvSpPr>
          <p:nvPr>
            <p:ph type="title"/>
          </p:nvPr>
        </p:nvSpPr>
        <p:spPr>
          <a:xfrm>
            <a:off x="563945" y="588475"/>
            <a:ext cx="6543025" cy="105925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 anchorCtr="0">
            <a:normAutofit fontScale="90000"/>
          </a:bodyPr>
          <a:lstStyle/>
          <a:p>
            <a:r>
              <a:rPr lang="ru-RU" sz="24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Подпрограмма 4.</a:t>
            </a: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«Реальные дела вместо чаепития!»: развитие форм солидарной поддержки членов Профсоюза</a:t>
            </a:r>
            <a:endParaRPr lang="ru-RU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noProof="0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11</a:t>
            </a:fld>
            <a:endParaRPr lang="en-US" noProof="0" dirty="0"/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160275"/>
            <a:ext cx="12192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Calibri" pitchFamily="34" charset="0"/>
                <a:ea typeface="Tahoma" pitchFamily="34" charset="0"/>
                <a:cs typeface="Calibri" pitchFamily="34" charset="0"/>
              </a:rPr>
              <a:t>БУДЬ ЗДОРОВ С ПРОФСОЮЗОМ!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80656" y="699795"/>
            <a:ext cx="11642757" cy="3374264"/>
          </a:xfrm>
          <a:prstGeom prst="rect">
            <a:avLst/>
          </a:prstGeom>
          <a:solidFill>
            <a:srgbClr val="FFFFFF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2000" dirty="0" smtClean="0"/>
              <a:t>В профсоюзных санаториях по льготным профсоюзным путёвкам </a:t>
            </a:r>
            <a:r>
              <a:rPr lang="ru-RU" sz="2000" dirty="0" smtClean="0">
                <a:solidFill>
                  <a:srgbClr val="C00000"/>
                </a:solidFill>
              </a:rPr>
              <a:t>со скидкой  20% от стоимости </a:t>
            </a:r>
            <a:r>
              <a:rPr lang="ru-RU" sz="2000" dirty="0" smtClean="0"/>
              <a:t>поправили своё здоровье </a:t>
            </a:r>
            <a:r>
              <a:rPr lang="ru-RU" sz="2000" dirty="0" smtClean="0">
                <a:solidFill>
                  <a:srgbClr val="C00000"/>
                </a:solidFill>
              </a:rPr>
              <a:t>более 1000 членов Профсоюза </a:t>
            </a:r>
            <a:r>
              <a:rPr lang="ru-RU" sz="2000" dirty="0" smtClean="0"/>
              <a:t>на общую сумму более 20 млн. рублей. </a:t>
            </a:r>
          </a:p>
          <a:p>
            <a:pPr algn="just"/>
            <a:r>
              <a:rPr lang="ru-RU" sz="2000" dirty="0" smtClean="0"/>
              <a:t>Из средств краевой организации Профсоюза за 5 лет оказана материальная помощь на </a:t>
            </a:r>
            <a:r>
              <a:rPr lang="ru-RU" sz="2000" dirty="0" smtClean="0">
                <a:solidFill>
                  <a:srgbClr val="C00000"/>
                </a:solidFill>
              </a:rPr>
              <a:t>5%-ную компенсацию стоимости путёвки</a:t>
            </a:r>
            <a:r>
              <a:rPr lang="ru-RU" sz="2000" dirty="0" smtClean="0"/>
              <a:t> по предъявлению обратного талона на общую сумму более </a:t>
            </a:r>
            <a:r>
              <a:rPr lang="ru-RU" sz="2000" dirty="0" smtClean="0">
                <a:solidFill>
                  <a:srgbClr val="C00000"/>
                </a:solidFill>
              </a:rPr>
              <a:t>2 млн. рублей.</a:t>
            </a:r>
          </a:p>
          <a:p>
            <a:pPr algn="just"/>
            <a:r>
              <a:rPr lang="ru-RU" sz="2000" dirty="0" smtClean="0"/>
              <a:t>По </a:t>
            </a:r>
            <a:r>
              <a:rPr lang="ru-RU" sz="2000" dirty="0" smtClean="0">
                <a:solidFill>
                  <a:srgbClr val="C00000"/>
                </a:solidFill>
              </a:rPr>
              <a:t>паритетным программам </a:t>
            </a:r>
            <a:r>
              <a:rPr lang="ru-RU" sz="2000" dirty="0" smtClean="0"/>
              <a:t>оздоровления за 5 лет </a:t>
            </a:r>
            <a:r>
              <a:rPr lang="ru-RU" sz="2000" dirty="0" smtClean="0">
                <a:solidFill>
                  <a:srgbClr val="C00000"/>
                </a:solidFill>
              </a:rPr>
              <a:t>более 500 членов </a:t>
            </a:r>
            <a:r>
              <a:rPr lang="ru-RU" sz="2000" dirty="0" smtClean="0"/>
              <a:t>Профсоюза оздоровлены на сумму около 3,5 млн. рублей.</a:t>
            </a:r>
          </a:p>
          <a:p>
            <a:pPr algn="just"/>
            <a:r>
              <a:rPr lang="ru-RU" sz="2000" dirty="0" smtClean="0"/>
              <a:t>За пределами Алтайского края за 2016-2020 гг. оздоровлены </a:t>
            </a:r>
            <a:r>
              <a:rPr lang="ru-RU" sz="2000" dirty="0" smtClean="0">
                <a:solidFill>
                  <a:srgbClr val="C00000"/>
                </a:solidFill>
              </a:rPr>
              <a:t>более 200 членов </a:t>
            </a:r>
            <a:r>
              <a:rPr lang="ru-RU" sz="2000" dirty="0" smtClean="0"/>
              <a:t>Профсоюза. </a:t>
            </a:r>
          </a:p>
          <a:p>
            <a:pPr algn="just"/>
            <a:r>
              <a:rPr lang="ru-RU" sz="2000" dirty="0" smtClean="0"/>
              <a:t>В иных санаториях и здравницах, в т.ч. по кратковременным путёвкам выходного дня и курсовкам отдохнули </a:t>
            </a:r>
            <a:r>
              <a:rPr lang="ru-RU" sz="2000" dirty="0" smtClean="0">
                <a:solidFill>
                  <a:srgbClr val="C00000"/>
                </a:solidFill>
              </a:rPr>
              <a:t>более 2,5 тысяч членов Профсоюза</a:t>
            </a:r>
            <a:r>
              <a:rPr lang="ru-RU" sz="2000" dirty="0" smtClean="0"/>
              <a:t>. </a:t>
            </a:r>
            <a:endParaRPr lang="ru-RU" sz="28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Рисунок 117" descr="https://s15.stc.all.kpcdn.net/share/i/4/1137527/wx1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8100" y="4580643"/>
            <a:ext cx="3298826" cy="2038350"/>
          </a:xfrm>
          <a:prstGeom prst="rect">
            <a:avLst/>
          </a:prstGeom>
          <a:noFill/>
        </p:spPr>
      </p:pic>
      <p:pic>
        <p:nvPicPr>
          <p:cNvPr id="11" name="Рисунок 10" descr="https://stopvsd.net/wp-content/uploads/2018/01/8abff8b16c59597fe94e529cac7f9a1e.jpg"/>
          <p:cNvPicPr/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5785164" y="4544839"/>
            <a:ext cx="6254635" cy="210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186525"/>
            <a:ext cx="12192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БУДЬ ЗДОРОВ С ПРОФСОЮЗОМ!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3878830"/>
            <a:ext cx="12192000" cy="46166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2021 – ГОД СПОРТА, ЗДОРОВЬЯ И ДОЛГОЛЕТИЯ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13" name="Рисунок 12" descr="2021 год (4)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087232" y="4572845"/>
            <a:ext cx="2716039" cy="2054292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Молодёжное педагогическое движение.jpg"/>
          <p:cNvPicPr>
            <a:picLocks noChangeAspect="1"/>
          </p:cNvPicPr>
          <p:nvPr/>
        </p:nvPicPr>
        <p:blipFill>
          <a:blip r:embed="rId2" cstate="print"/>
          <a:srcRect l="7205" t="15249"/>
          <a:stretch>
            <a:fillRect/>
          </a:stretch>
        </p:blipFill>
        <p:spPr>
          <a:xfrm>
            <a:off x="0" y="0"/>
            <a:ext cx="3628279" cy="2562131"/>
          </a:xfrm>
          <a:prstGeom prst="rect">
            <a:avLst/>
          </a:prstGeom>
        </p:spPr>
      </p:pic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69957" y="6056061"/>
            <a:ext cx="6165410" cy="670663"/>
          </a:xfrm>
          <a:solidFill>
            <a:schemeClr val="bg1"/>
          </a:solidFill>
        </p:spPr>
        <p:txBody>
          <a:bodyPr>
            <a:normAutofit fontScale="85000" lnSpcReduction="10000"/>
          </a:bodyPr>
          <a:lstStyle/>
          <a:p>
            <a:pPr algn="ctr"/>
            <a:r>
              <a:rPr lang="ru-RU" sz="2100" dirty="0" smtClean="0">
                <a:solidFill>
                  <a:srgbClr val="C00000"/>
                </a:solidFill>
              </a:rPr>
              <a:t>Охват профчленством педагогической молодёжи до 35 лет увеличился с 59 до 73%</a:t>
            </a: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12</a:t>
            </a:fld>
            <a:endParaRPr lang="en-US" noProof="0" dirty="0"/>
          </a:p>
        </p:txBody>
      </p:sp>
      <p:pic>
        <p:nvPicPr>
          <p:cNvPr id="19" name="Рисунок 18" descr="P_20180604_14461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025488" y="3635764"/>
            <a:ext cx="5166511" cy="3222236"/>
          </a:xfrm>
          <a:prstGeom prst="rect">
            <a:avLst/>
          </a:prstGeom>
        </p:spPr>
      </p:pic>
      <p:pic>
        <p:nvPicPr>
          <p:cNvPr id="22" name="Рисунок 21" descr="Суханова с плакатом.jpg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/>
          <a:srcRect/>
          <a:stretch>
            <a:fillRect/>
          </a:stretch>
        </p:blipFill>
        <p:spPr/>
      </p:pic>
      <p:pic>
        <p:nvPicPr>
          <p:cNvPr id="23" name="Рисунок 22" descr="IMG_54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18322" y="0"/>
            <a:ext cx="5173678" cy="344911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58020"/>
          </a:xfrm>
          <a:solidFill>
            <a:srgbClr val="014B79"/>
          </a:solidFill>
        </p:spPr>
        <p:txBody>
          <a:bodyPr>
            <a:normAutofit/>
          </a:bodyPr>
          <a:lstStyle/>
          <a:p>
            <a:pPr algn="ctr"/>
            <a:r>
              <a:rPr lang="ru-RU" b="0" dirty="0" smtClean="0">
                <a:solidFill>
                  <a:schemeClr val="bg1"/>
                </a:solidFill>
              </a:rPr>
              <a:t>СОДЕЙСТВИЕ ПРОФЕССИОНАЛЬНОМУ РОСТУ:</a:t>
            </a:r>
            <a:br>
              <a:rPr lang="ru-RU" b="0" dirty="0" smtClean="0">
                <a:solidFill>
                  <a:schemeClr val="bg1"/>
                </a:solidFill>
              </a:rPr>
            </a:br>
            <a:r>
              <a:rPr lang="ru-RU" sz="4000" b="0" dirty="0" smtClean="0">
                <a:solidFill>
                  <a:schemeClr val="bg1"/>
                </a:solidFill>
              </a:rPr>
              <a:t>ключевые партнёры</a:t>
            </a:r>
            <a:endParaRPr lang="ru-RU" b="0" dirty="0">
              <a:solidFill>
                <a:schemeClr val="bg1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653481" y="1611517"/>
            <a:ext cx="6916848" cy="4979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Министерство образования и науки Алтайского края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4661027" y="2270912"/>
            <a:ext cx="6918355" cy="508502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Алтайский институт развития образования им. А.М. Топорова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5" name="Рисунок 4" descr="Эмблема АКО Профсоюза_квадрат.jpg"/>
          <p:cNvPicPr>
            <a:picLocks noChangeAspect="1"/>
          </p:cNvPicPr>
          <p:nvPr/>
        </p:nvPicPr>
        <p:blipFill>
          <a:blip r:embed="rId2" cstate="print">
            <a:lum contrast="10000"/>
          </a:blip>
          <a:stretch>
            <a:fillRect/>
          </a:stretch>
        </p:blipFill>
        <p:spPr>
          <a:xfrm>
            <a:off x="751436" y="2212853"/>
            <a:ext cx="3474191" cy="3431981"/>
          </a:xfrm>
          <a:prstGeom prst="rect">
            <a:avLst/>
          </a:prstGeom>
        </p:spPr>
      </p:pic>
      <p:sp>
        <p:nvSpPr>
          <p:cNvPr id="6" name="Скругленный прямоугольник 5"/>
          <p:cNvSpPr/>
          <p:nvPr/>
        </p:nvSpPr>
        <p:spPr>
          <a:xfrm>
            <a:off x="4641410" y="2984627"/>
            <a:ext cx="6918355" cy="482850"/>
          </a:xfrm>
          <a:prstGeom prst="roundRect">
            <a:avLst/>
          </a:prstGeom>
          <a:solidFill>
            <a:srgbClr val="009A72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Клуб «Учитель года Алтая»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641410" y="3663636"/>
            <a:ext cx="6918355" cy="491904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АНО «Сельский учитель» («</a:t>
            </a:r>
            <a:r>
              <a:rPr lang="ru-RU" dirty="0" err="1" smtClean="0">
                <a:solidFill>
                  <a:schemeClr val="bg1"/>
                </a:solidFill>
              </a:rPr>
              <a:t>Титовцы</a:t>
            </a:r>
            <a:r>
              <a:rPr lang="ru-RU" dirty="0" smtClean="0">
                <a:solidFill>
                  <a:schemeClr val="bg1"/>
                </a:solidFill>
              </a:rPr>
              <a:t>»)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6113" y="5056362"/>
            <a:ext cx="6918355" cy="620161"/>
          </a:xfrm>
          <a:prstGeom prst="roundRect">
            <a:avLst/>
          </a:prstGeom>
          <a:solidFill>
            <a:srgbClr val="FF99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Губернаторский клуб учителей-новаторов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6115" y="4350190"/>
            <a:ext cx="6918355" cy="491904"/>
          </a:xfrm>
          <a:prstGeom prst="roundRect">
            <a:avLst/>
          </a:prstGeom>
          <a:solidFill>
            <a:srgbClr val="F45F0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</a:rPr>
              <a:t>Ассоциация «Лучшие школы Алтая»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710818" y="5833451"/>
            <a:ext cx="6918355" cy="62016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Алтайский краевой союз детских и подростковых организаций</a:t>
            </a:r>
            <a:endParaRPr lang="ru-RU" dirty="0"/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Ая-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605" y="-1"/>
            <a:ext cx="6011395" cy="4436199"/>
          </a:xfrm>
          <a:prstGeom prst="rect">
            <a:avLst/>
          </a:prstGeom>
          <a:noFill/>
        </p:spPr>
      </p:pic>
      <p:pic>
        <p:nvPicPr>
          <p:cNvPr id="39940" name="Picture 4" descr="Ая-5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/>
          <a:stretch>
            <a:fillRect/>
          </a:stretch>
        </p:blipFill>
        <p:spPr bwMode="auto">
          <a:xfrm>
            <a:off x="0" y="0"/>
            <a:ext cx="6191250" cy="4448175"/>
          </a:xfrm>
          <a:prstGeom prst="rect">
            <a:avLst/>
          </a:prstGeom>
          <a:noFill/>
        </p:spPr>
      </p:pic>
      <p:sp>
        <p:nvSpPr>
          <p:cNvPr id="14" name="Content Placeholder 6">
            <a:extLst>
              <a:ext uri="{FF2B5EF4-FFF2-40B4-BE49-F238E27FC236}">
                <a16:creationId xmlns:a16="http://schemas.microsoft.com/office/drawing/2014/main" xmlns="" id="{2482DBEC-EE72-4155-ACC5-87E80C5606A9}"/>
              </a:ext>
            </a:extLst>
          </p:cNvPr>
          <p:cNvSpPr txBox="1">
            <a:spLocks/>
          </p:cNvSpPr>
          <p:nvPr/>
        </p:nvSpPr>
        <p:spPr>
          <a:xfrm>
            <a:off x="0" y="4581053"/>
            <a:ext cx="12023002" cy="2118511"/>
          </a:xfrm>
          <a:prstGeom prst="rect">
            <a:avLst/>
          </a:prstGeom>
        </p:spPr>
        <p:txBody>
          <a:bodyPr>
            <a:normAutofit fontScale="85000" lnSpcReduction="10000"/>
          </a:bodyPr>
          <a:lstStyle/>
          <a:p>
            <a:pPr marL="228600" lvl="0" indent="42863" algn="just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lang="ru-RU" sz="2400" i="1" dirty="0" smtClean="0"/>
              <a:t>«Все вместе мы должны выразить слова признательности людям, которые занимаются в этом регионе организацией профсоюзной деятельности, пожелать им успеха, сказать, что они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работают в правильном направлении</a:t>
            </a:r>
            <a:r>
              <a:rPr lang="ru-RU" sz="2400" i="1" dirty="0" smtClean="0"/>
              <a:t>. И при этом прекрасно понимают, как совершенствоваться дальше. </a:t>
            </a:r>
          </a:p>
          <a:p>
            <a:pPr marL="228600" lvl="0" indent="42863" algn="just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lang="ru-RU" sz="2400" i="1" dirty="0" smtClean="0"/>
              <a:t>Спасибо за ваше уникальное творчество и любовь к тому делу, которым вы занимаетесь! Патриотизм звучит в каждом вашем выступлении. И это очень правильно, </a:t>
            </a:r>
            <a:r>
              <a:rPr lang="ru-RU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только так можно относиться к своей работе и родному краю</a:t>
            </a:r>
            <a:r>
              <a:rPr lang="ru-RU" sz="2400" i="1" dirty="0" smtClean="0"/>
              <a:t>».</a:t>
            </a:r>
          </a:p>
          <a:p>
            <a:pPr marL="228600" lvl="0" indent="42863" algn="r">
              <a:lnSpc>
                <a:spcPct val="90000"/>
              </a:lnSpc>
              <a:spcBef>
                <a:spcPts val="1000"/>
              </a:spcBef>
              <a:buClr>
                <a:srgbClr val="2E7A40"/>
              </a:buClr>
            </a:pPr>
            <a:r>
              <a:rPr kumimoji="0" lang="ru-RU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Председатель Профсоюза </a:t>
            </a:r>
            <a:r>
              <a:rPr kumimoji="0" lang="ru-RU" sz="2400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ГАЛИНА МЕРКУЛОВА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581" y="4246075"/>
            <a:ext cx="5124070" cy="24089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/>
          <p:nvPr/>
        </p:nvPicPr>
        <p:blipFill>
          <a:blip r:embed="rId3" cstate="print">
            <a:lum bright="10000" contrast="10000"/>
          </a:blip>
          <a:srcRect l="24374" t="15768" r="1833" b="2146"/>
          <a:stretch>
            <a:fillRect/>
          </a:stretch>
        </p:blipFill>
        <p:spPr bwMode="auto">
          <a:xfrm>
            <a:off x="4979406" y="4246076"/>
            <a:ext cx="4057975" cy="2372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https://mtdata.ru/u22/photo17DF/20688574490-0/original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393" y="126748"/>
            <a:ext cx="1421393" cy="134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xmlns="" id="{066FE296-3466-420F-AD6C-D3A37B973B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 cstate="screen"/>
          <a:stretch>
            <a:fillRect/>
          </a:stretch>
        </p:blipFill>
        <p:spPr>
          <a:xfrm>
            <a:off x="7906870" y="3369969"/>
            <a:ext cx="3926541" cy="3066689"/>
          </a:xfrm>
        </p:spPr>
      </p:pic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44512" y="1"/>
            <a:ext cx="5247487" cy="268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962114" y="2748998"/>
            <a:ext cx="5229885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dirty="0" smtClean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Сайт: </a:t>
            </a:r>
            <a:r>
              <a:rPr kumimoji="0" lang="en-US" sz="2800" b="1" i="0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www.eseur.ru/altkray/</a:t>
            </a:r>
            <a:endParaRPr kumimoji="0" lang="ru-RU" sz="2800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235389" y="3754714"/>
            <a:ext cx="288805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https://vk.com/msakprof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41141" y="688063"/>
            <a:ext cx="3548957" cy="1200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КТО ВЛАДЕЕТ ИНФОРМАЦИЕЙ – ТОТ ВЛАДЕЕТ СИТУАЦИЕЙ!</a:t>
            </a:r>
            <a:endParaRPr lang="ru-RU" sz="2400" dirty="0"/>
          </a:p>
        </p:txBody>
      </p:sp>
      <p:pic>
        <p:nvPicPr>
          <p:cNvPr id="11" name="Рисунок 10" descr="profcards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23034" y="2025760"/>
            <a:ext cx="3594226" cy="16499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https://noteru.com/wp-content/uploads/2020/05/06/zhtAE1upX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4443" y="1449264"/>
            <a:ext cx="2858484" cy="2217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Номер слайда 1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15</a:t>
            </a:fld>
            <a:endParaRPr lang="en-US" noProof="0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972005540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25100" y="1032096"/>
          <a:ext cx="11334939" cy="527663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20997"/>
                <a:gridCol w="8241584"/>
                <a:gridCol w="2472358"/>
              </a:tblGrid>
              <a:tr h="5613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/>
                        <a:t>№ </a:t>
                      </a:r>
                      <a:r>
                        <a:rPr lang="ru-RU" sz="1800" i="1" dirty="0" err="1"/>
                        <a:t>пп</a:t>
                      </a:r>
                      <a:endParaRPr lang="ru-RU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/>
                        <a:t>Задача</a:t>
                      </a:r>
                      <a:endParaRPr lang="ru-RU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/>
                        <a:t>Реализовано/</a:t>
                      </a:r>
                      <a:endParaRPr lang="ru-RU" sz="1400" i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i="1" dirty="0"/>
                        <a:t>Не реализовано</a:t>
                      </a:r>
                      <a:endParaRPr lang="ru-RU" sz="1400" b="1" i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68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1.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Положительная динамика численности членов Профсоюза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нет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45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2.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Увеличение охвата профсоюзным членством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нет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6383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3.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Строгое выполнение рекомендаций Центрального Совета Профсоюза о расходах по статьям сметы профбюджета на всех уровнях профсоюзной структуры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частично,</a:t>
                      </a:r>
                      <a:endParaRPr lang="ru-RU" sz="14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динамика положительная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65874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4.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Рост представительства профсоюзных лидеров в государственно-общественных структурах управления образованием и институтах гражданского общества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4255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5.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Увеличение охвата муниципальных образований края отраслевыми соглашениями на местном уровне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45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6.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Повышение качества коллективно-договорной кампании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963838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7.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Становление и развитие государственно-общественной системы управления охраной труда в системе образования края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частично,</a:t>
                      </a:r>
                      <a:endParaRPr lang="ru-RU" sz="14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динамика </a:t>
                      </a:r>
                      <a:endParaRPr lang="ru-RU" sz="14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положительная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71604" y="193918"/>
            <a:ext cx="11642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достижения ЦЕЛЕВЫХ ПОКАЗАТЕЛЕЙ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Программы развития АКО Профсоюза на 2016-2020 гг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25100" y="1032097"/>
          <a:ext cx="11334939" cy="5531955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20997"/>
                <a:gridCol w="8241584"/>
                <a:gridCol w="2472358"/>
              </a:tblGrid>
              <a:tr h="5585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8.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 соблюдения единства нормативных подходов к оплате труда в образовательных организациях всех уровней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5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9.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Calibri"/>
                          <a:cs typeface="Times New Roman"/>
                        </a:rPr>
                        <a:t>Положительная динамика количества устраненных правонарушений в сфере трудовых отношений в образовательных организациях</a:t>
                      </a:r>
                      <a:endParaRPr lang="ru-RU" sz="14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5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10.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Положительная динамика удельного веса работников, охваченных социальными программами Профсоюза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5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11.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Положительная динамика удельного веса молодых педагогов и обучающихся, участвующих в работе Профсоюза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5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12.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Оформление отношений с общественно-педагогическими организациями края по совместной работе в целях стимулирования профессионального роста педагогов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да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8549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13.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Увеличение охвата профсоюзных активистов системными мероприятиями по обучению профактива в целях повышения качества их работы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46280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/>
                        <a:t>14.</a:t>
                      </a:r>
                      <a:endParaRPr lang="ru-RU" sz="1800" dirty="0">
                        <a:solidFill>
                          <a:srgbClr val="014E7D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Формирование системы профсоюзных проектов и оформленных на основе программно-целевого подхода инициатив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частично,</a:t>
                      </a:r>
                      <a:endParaRPr lang="ru-RU" sz="14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динамика </a:t>
                      </a:r>
                      <a:endParaRPr lang="ru-RU" sz="14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положительная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99935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dirty="0" smtClean="0">
                          <a:solidFill>
                            <a:srgbClr val="014E7D"/>
                          </a:solidFill>
                          <a:latin typeface="+mn-lt"/>
                          <a:ea typeface="Calibri"/>
                          <a:cs typeface="Times New Roman"/>
                        </a:rPr>
                        <a:t>15.</a:t>
                      </a:r>
                      <a:endParaRPr lang="ru-RU" sz="1800" dirty="0">
                        <a:solidFill>
                          <a:srgbClr val="014E7D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Повышение информированности работников отрасли о деятельности Профсоюза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да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0961" name="Rectangle 1"/>
          <p:cNvSpPr>
            <a:spLocks noChangeArrowheads="1"/>
          </p:cNvSpPr>
          <p:nvPr/>
        </p:nvSpPr>
        <p:spPr bwMode="auto">
          <a:xfrm>
            <a:off x="271604" y="193918"/>
            <a:ext cx="11642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Оценка достижения ЦЕЛЕВЫХ ПОКАЗАТЕЛЕЙ</a:t>
            </a:r>
            <a:endParaRPr kumimoji="0" lang="ru-RU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Программы развития АКО Профсоюза на 2016-2020 гг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0 лет вмест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7773" y="0"/>
            <a:ext cx="10373591" cy="6858000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3">
            <a:extLst>
              <a:ext uri="{FF2B5EF4-FFF2-40B4-BE49-F238E27FC236}">
                <a16:creationId xmlns:a16="http://schemas.microsoft.com/office/drawing/2014/main" xmlns="" id="{1ABE11BF-33A5-4653-A144-CCCBACF58C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33307" y="1731076"/>
            <a:ext cx="4429431" cy="4061011"/>
          </a:xfr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/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b="0" dirty="0" smtClean="0">
                <a:solidFill>
                  <a:srgbClr val="C00000"/>
                </a:solidFill>
              </a:rPr>
              <a:t>ПРОГРАММА РАЗВИТИЯ</a:t>
            </a:r>
            <a:br>
              <a:rPr lang="ru-RU" b="0" dirty="0" smtClean="0">
                <a:solidFill>
                  <a:srgbClr val="C00000"/>
                </a:solidFill>
              </a:rPr>
            </a:br>
            <a:r>
              <a:rPr lang="ru-RU" sz="3200" b="0" dirty="0" smtClean="0">
                <a:solidFill>
                  <a:srgbClr val="014E7D"/>
                </a:solidFill>
              </a:rPr>
              <a:t>Алтайской краевой организации Профсоюза </a:t>
            </a:r>
            <a:r>
              <a:rPr lang="ru-RU" b="0" dirty="0" smtClean="0">
                <a:solidFill>
                  <a:srgbClr val="014E7D"/>
                </a:solidFill>
              </a:rPr>
              <a:t/>
            </a:r>
            <a:br>
              <a:rPr lang="ru-RU" b="0" dirty="0" smtClean="0">
                <a:solidFill>
                  <a:srgbClr val="014E7D"/>
                </a:solidFill>
              </a:rPr>
            </a:br>
            <a:r>
              <a:rPr lang="ru-RU" sz="2400" b="0" dirty="0" smtClean="0">
                <a:solidFill>
                  <a:srgbClr val="014E7D"/>
                </a:solidFill>
              </a:rPr>
              <a:t>на 2016-2020 гг.</a:t>
            </a:r>
            <a:br>
              <a:rPr lang="ru-RU" sz="2400" b="0" dirty="0" smtClean="0">
                <a:solidFill>
                  <a:srgbClr val="014E7D"/>
                </a:solidFill>
              </a:rPr>
            </a:br>
            <a:r>
              <a:rPr lang="ru-RU" sz="2400" dirty="0" smtClean="0">
                <a:solidFill>
                  <a:srgbClr val="014E7D"/>
                </a:solidFill>
              </a:rPr>
              <a:t> </a:t>
            </a:r>
            <a:br>
              <a:rPr lang="ru-RU" sz="2400" dirty="0" smtClean="0">
                <a:solidFill>
                  <a:srgbClr val="014E7D"/>
                </a:solidFill>
              </a:rPr>
            </a:br>
            <a:r>
              <a:rPr lang="ru-RU" sz="2400" dirty="0" smtClean="0">
                <a:solidFill>
                  <a:srgbClr val="014E7D"/>
                </a:solidFill>
              </a:rPr>
              <a:t>7 подпрограмм,</a:t>
            </a:r>
            <a:br>
              <a:rPr lang="ru-RU" sz="2400" dirty="0" smtClean="0">
                <a:solidFill>
                  <a:srgbClr val="014E7D"/>
                </a:solidFill>
              </a:rPr>
            </a:br>
            <a:r>
              <a:rPr lang="ru-RU" sz="2400" dirty="0" smtClean="0">
                <a:solidFill>
                  <a:srgbClr val="014E7D"/>
                </a:solidFill>
              </a:rPr>
              <a:t>127 крупных целевых мероприятий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en-US" b="0" dirty="0"/>
          </a:p>
        </p:txBody>
      </p:sp>
      <p:pic>
        <p:nvPicPr>
          <p:cNvPr id="21" name="Рисунок 20" descr="Раб.группа НСОТ.jpg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434566" y="1321806"/>
            <a:ext cx="6595191" cy="4861711"/>
          </a:xfrm>
        </p:spPr>
      </p:pic>
      <p:pic>
        <p:nvPicPr>
          <p:cNvPr id="4" name="Рисунок 3" descr="30 лет на бело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10974" y="516047"/>
            <a:ext cx="1622769" cy="1101165"/>
          </a:xfrm>
          <a:prstGeom prst="rect">
            <a:avLst/>
          </a:prstGeom>
        </p:spPr>
      </p:pic>
      <p:pic>
        <p:nvPicPr>
          <p:cNvPr id="5" name="Рисунок 4" descr="Эмблема АКО Профсоюза_квадрат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425514" y="386155"/>
            <a:ext cx="1231270" cy="1216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20546660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3945" y="588475"/>
            <a:ext cx="8333222" cy="105925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 anchorCtr="0">
            <a:normAutofit fontScale="90000"/>
          </a:bodyPr>
          <a:lstStyle/>
          <a:p>
            <a:r>
              <a:rPr lang="ru-RU" sz="24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Подпрограмма 1.</a:t>
            </a: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«Партнёрство во имя стабильности»: представительство интересов и развитие социального партнёрства в сфере образования</a:t>
            </a:r>
            <a:endParaRPr lang="ru-RU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595189" y="2494650"/>
            <a:ext cx="5515899" cy="2439489"/>
          </a:xfrm>
          <a:solidFill>
            <a:srgbClr val="014E7D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Отраслевые соглашения приняты в 77% местных организаций. Коллективные договоры приняты в 98,2% организаций. 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Все общеобразовательные организации в 2019 г. перешли </a:t>
            </a:r>
            <a:r>
              <a:rPr lang="ru-RU" sz="2000" b="1" dirty="0" smtClean="0">
                <a:solidFill>
                  <a:schemeClr val="bg1"/>
                </a:solidFill>
              </a:rPr>
              <a:t>на отраслевую систему оплаты труда</a:t>
            </a:r>
            <a:r>
              <a:rPr lang="ru-RU" sz="2000" dirty="0" smtClean="0">
                <a:solidFill>
                  <a:schemeClr val="bg1"/>
                </a:solidFill>
              </a:rPr>
              <a:t>, основанную на едином минимальном окладе и общей системе компенсационных и стимулирующих выплат.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606582" y="1694334"/>
            <a:ext cx="9189266" cy="608012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Региональное отраслевое соглашение между краевой организацией Профсоюза и Министерством образования и науки Алтайского края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6" name="Рисунок 15" descr="Тальменка-14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6310264" y="2670772"/>
            <a:ext cx="5540721" cy="3791063"/>
          </a:xfrm>
          <a:prstGeom prst="rect">
            <a:avLst/>
          </a:prstGeom>
        </p:spPr>
      </p:pic>
      <p:sp>
        <p:nvSpPr>
          <p:cNvPr id="12" name="Текст 9"/>
          <p:cNvSpPr>
            <a:spLocks noGrp="1"/>
          </p:cNvSpPr>
          <p:nvPr>
            <p:ph type="body" sz="quarter" idx="19"/>
          </p:nvPr>
        </p:nvSpPr>
        <p:spPr>
          <a:xfrm>
            <a:off x="588477" y="5024673"/>
            <a:ext cx="5522613" cy="1439501"/>
          </a:xfrm>
          <a:solidFill>
            <a:srgbClr val="C000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ПРОБЛЕМА: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в 2020 г. снизилась активность и эффективность деятельности совместных рабочих групп с Минобрнауки края (причины: </a:t>
            </a:r>
            <a:r>
              <a:rPr lang="ru-RU" sz="1800" dirty="0" err="1" smtClean="0">
                <a:solidFill>
                  <a:schemeClr val="bg1"/>
                </a:solidFill>
              </a:rPr>
              <a:t>коронавирусные</a:t>
            </a:r>
            <a:r>
              <a:rPr lang="ru-RU" sz="1800" dirty="0" smtClean="0">
                <a:solidFill>
                  <a:schemeClr val="bg1"/>
                </a:solidFill>
              </a:rPr>
              <a:t> ограничения, кадровые перестановки)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30 лет вмест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0733" y="355795"/>
            <a:ext cx="1899438" cy="1255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Номер слайда 16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3</a:t>
            </a:fld>
            <a:endParaRPr lang="en-US" noProof="0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89151616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3945" y="588475"/>
            <a:ext cx="8333222" cy="105925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 anchorCtr="0">
            <a:normAutofit fontScale="90000"/>
          </a:bodyPr>
          <a:lstStyle/>
          <a:p>
            <a:r>
              <a:rPr lang="ru-RU" sz="24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Подпрограмма 2.</a:t>
            </a: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«Мой Профсоюз – моя опора!»: совершенствование деятельности по защите прав и интересов работников образования</a:t>
            </a:r>
            <a:endParaRPr lang="ru-RU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595189" y="2299580"/>
            <a:ext cx="5561167" cy="2634560"/>
          </a:xfrm>
          <a:solidFill>
            <a:srgbClr val="014E7D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>проведено более 2500 проверок соблюдения трудового законодательства в образовательных учреждениях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выявлено и устранено более 25 тысяч нарушений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оформлено более 1900 исковых заявлений в суды от имени работников</a:t>
            </a:r>
          </a:p>
          <a:p>
            <a:r>
              <a:rPr lang="ru-RU" sz="2000" dirty="0" smtClean="0">
                <a:solidFill>
                  <a:schemeClr val="bg1"/>
                </a:solidFill>
              </a:rPr>
              <a:t>рассмотрено более 35 тысяч жалоб и обращений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79833" y="1821083"/>
            <a:ext cx="8863343" cy="43323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Правовая инспекция Алтайской краевой организации Профсоюза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9"/>
          </p:nvPr>
        </p:nvSpPr>
        <p:spPr>
          <a:xfrm>
            <a:off x="588477" y="5024673"/>
            <a:ext cx="5567879" cy="1439501"/>
          </a:xfrm>
          <a:solidFill>
            <a:srgbClr val="C000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ПРОБЛЕМА: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обновление корпуса внештатных правовых                                   и технических инспекторов труда Профсоюза,                              их обучения и подготовки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1" name="Рисунок 10" descr="http://40306s016.edusite.ru/images/2019profsoyuz1.png"/>
          <p:cNvPicPr/>
          <p:nvPr/>
        </p:nvPicPr>
        <p:blipFill>
          <a:blip r:embed="rId2" cstate="screen"/>
          <a:srcRect t="2174" b="3258"/>
          <a:stretch>
            <a:fillRect/>
          </a:stretch>
        </p:blipFill>
        <p:spPr bwMode="auto">
          <a:xfrm>
            <a:off x="6283105" y="2308635"/>
            <a:ext cx="5622202" cy="4164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30 лет вмест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0733" y="355795"/>
            <a:ext cx="1899438" cy="1255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4</a:t>
            </a:fld>
            <a:endParaRPr lang="en-US" noProof="0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89151616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3945" y="588475"/>
            <a:ext cx="8333222" cy="105925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r>
              <a:rPr lang="ru-RU" sz="24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Подпрограмма 3.</a:t>
            </a: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«Эффективное лидерство»: укрепление структуры и организационных основ АКО Профсоюза</a:t>
            </a:r>
            <a:endParaRPr lang="ru-RU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595189" y="2299580"/>
            <a:ext cx="5561167" cy="2725094"/>
          </a:xfrm>
          <a:solidFill>
            <a:srgbClr val="014E7D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Реорганизованы в форме присоединения 5 организаций: </a:t>
            </a:r>
            <a:r>
              <a:rPr lang="ru-RU" sz="1800" dirty="0" err="1" smtClean="0">
                <a:solidFill>
                  <a:schemeClr val="bg1"/>
                </a:solidFill>
              </a:rPr>
              <a:t>Ельцовская</a:t>
            </a:r>
            <a:r>
              <a:rPr lang="ru-RU" sz="1800" dirty="0" smtClean="0">
                <a:solidFill>
                  <a:schemeClr val="bg1"/>
                </a:solidFill>
              </a:rPr>
              <a:t> районная к Целинной районной; </a:t>
            </a:r>
            <a:r>
              <a:rPr lang="ru-RU" sz="1800" dirty="0" err="1" smtClean="0">
                <a:solidFill>
                  <a:schemeClr val="bg1"/>
                </a:solidFill>
              </a:rPr>
              <a:t>Суетская</a:t>
            </a:r>
            <a:r>
              <a:rPr lang="ru-RU" sz="1800" dirty="0" smtClean="0">
                <a:solidFill>
                  <a:schemeClr val="bg1"/>
                </a:solidFill>
              </a:rPr>
              <a:t> районная к Благовещенской районной; </a:t>
            </a:r>
            <a:r>
              <a:rPr lang="ru-RU" sz="1800" dirty="0" err="1" smtClean="0">
                <a:solidFill>
                  <a:schemeClr val="bg1"/>
                </a:solidFill>
              </a:rPr>
              <a:t>Яровская</a:t>
            </a:r>
            <a:r>
              <a:rPr lang="ru-RU" sz="1800" dirty="0" smtClean="0">
                <a:solidFill>
                  <a:schemeClr val="bg1"/>
                </a:solidFill>
              </a:rPr>
              <a:t> городская к Славгородской городской; </a:t>
            </a:r>
            <a:r>
              <a:rPr lang="ru-RU" sz="1800" dirty="0" err="1" smtClean="0">
                <a:solidFill>
                  <a:schemeClr val="bg1"/>
                </a:solidFill>
              </a:rPr>
              <a:t>Табунская</a:t>
            </a:r>
            <a:r>
              <a:rPr lang="ru-RU" sz="1800" dirty="0" smtClean="0">
                <a:solidFill>
                  <a:schemeClr val="bg1"/>
                </a:solidFill>
              </a:rPr>
              <a:t> районная к Кулундинской районной, Крутихинской районная к Каменской районной.</a:t>
            </a:r>
          </a:p>
          <a:p>
            <a:r>
              <a:rPr lang="ru-RU" sz="1800" dirty="0" smtClean="0">
                <a:solidFill>
                  <a:schemeClr val="bg1"/>
                </a:solidFill>
              </a:rPr>
              <a:t>Начата работа по присоединению Рубцовской районной к Рубцовской городской, Курьинской районной - к Поспелихинской районной.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79833" y="1821083"/>
            <a:ext cx="8863343" cy="43323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Реструктуризация сети территориальных организаций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9"/>
          </p:nvPr>
        </p:nvSpPr>
        <p:spPr>
          <a:xfrm>
            <a:off x="588477" y="5142368"/>
            <a:ext cx="5567879" cy="1321806"/>
          </a:xfrm>
          <a:solidFill>
            <a:srgbClr val="C000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ПРОБЛЕМА: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снижение общей исполнительской дисциплины, недостаток знаний и невысокий компетентности новых руководителей профсоюзных организаций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s://uchebana5.ru/images/1785/3568617/m27b244a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5533" y="2308634"/>
            <a:ext cx="5474485" cy="4180705"/>
          </a:xfrm>
          <a:prstGeom prst="rect">
            <a:avLst/>
          </a:prstGeom>
          <a:noFill/>
        </p:spPr>
      </p:pic>
      <p:pic>
        <p:nvPicPr>
          <p:cNvPr id="14" name="Рисунок 13" descr="30 лет вмест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0733" y="355795"/>
            <a:ext cx="1899438" cy="1255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5</a:t>
            </a:fld>
            <a:endParaRPr lang="en-US" noProof="0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xmlns="" val="389151616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7968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ru-RU" b="0" dirty="0" smtClean="0"/>
              <a:t>Слёты первичных профсоюзных организаций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0" i="1" dirty="0" smtClean="0"/>
              <a:t>более 700 человек во всех образовательных округах</a:t>
            </a:r>
            <a:endParaRPr lang="ru-RU" b="0" i="1" dirty="0"/>
          </a:p>
        </p:txBody>
      </p:sp>
      <p:pic>
        <p:nvPicPr>
          <p:cNvPr id="8" name="Рисунок 7" descr="зал общая 3.JPG"/>
          <p:cNvPicPr>
            <a:picLocks noGrp="1" noChangeAspect="1"/>
          </p:cNvPicPr>
          <p:nvPr>
            <p:ph type="pic"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764" y="1503222"/>
            <a:ext cx="4429125" cy="5137150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pic>
        <p:nvPicPr>
          <p:cNvPr id="9" name="Рисунок 8" descr="2 общая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513829" y="1449418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  <p:pic>
        <p:nvPicPr>
          <p:cNvPr id="10" name="Рисунок 9" descr="Слёт-7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4254582" y="1476581"/>
            <a:ext cx="4428523" cy="5137089"/>
          </a:xfrm>
          <a:custGeom>
            <a:avLst/>
            <a:gdLst>
              <a:gd name="connsiteX0" fmla="*/ 2214261 w 4428523"/>
              <a:gd name="connsiteY0" fmla="*/ 0 h 5137089"/>
              <a:gd name="connsiteX1" fmla="*/ 4428523 w 4428523"/>
              <a:gd name="connsiteY1" fmla="*/ 1107131 h 5137089"/>
              <a:gd name="connsiteX2" fmla="*/ 4428523 w 4428523"/>
              <a:gd name="connsiteY2" fmla="*/ 4029957 h 5137089"/>
              <a:gd name="connsiteX3" fmla="*/ 2214261 w 4428523"/>
              <a:gd name="connsiteY3" fmla="*/ 5137089 h 5137089"/>
              <a:gd name="connsiteX4" fmla="*/ 0 w 4428523"/>
              <a:gd name="connsiteY4" fmla="*/ 4029957 h 5137089"/>
              <a:gd name="connsiteX5" fmla="*/ 0 w 4428523"/>
              <a:gd name="connsiteY5" fmla="*/ 1107131 h 5137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28523" h="5137089">
                <a:moveTo>
                  <a:pt x="2214261" y="0"/>
                </a:moveTo>
                <a:lnTo>
                  <a:pt x="4428523" y="1107131"/>
                </a:lnTo>
                <a:lnTo>
                  <a:pt x="4428523" y="4029957"/>
                </a:lnTo>
                <a:lnTo>
                  <a:pt x="2214261" y="5137089"/>
                </a:lnTo>
                <a:lnTo>
                  <a:pt x="0" y="4029957"/>
                </a:lnTo>
                <a:lnTo>
                  <a:pt x="0" y="1107131"/>
                </a:lnTo>
                <a:close/>
              </a:path>
            </a:pathLst>
          </a:cu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4294967295"/>
          </p:nvPr>
        </p:nvSpPr>
        <p:spPr>
          <a:xfrm>
            <a:off x="11452225" y="6356350"/>
            <a:ext cx="739775" cy="365125"/>
          </a:xfrm>
        </p:spPr>
        <p:txBody>
          <a:bodyPr/>
          <a:lstStyle/>
          <a:p>
            <a:fld id="{8699F50C-BE38-4BD0-BA84-9B090E1F2B9B}" type="slidenum">
              <a:rPr lang="en-US" noProof="0" smtClean="0"/>
              <a:pPr/>
              <a:t>7</a:t>
            </a:fld>
            <a:endParaRPr lang="en-US" noProof="0" dirty="0"/>
          </a:p>
        </p:txBody>
      </p:sp>
      <p:pic>
        <p:nvPicPr>
          <p:cNvPr id="17" name="Рисунок 16" descr="ВШПА-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11519" y="0"/>
            <a:ext cx="12203520" cy="6858000"/>
          </a:xfrm>
          <a:prstGeom prst="rect">
            <a:avLst/>
          </a:prstGeom>
        </p:spPr>
      </p:pic>
      <p:pic>
        <p:nvPicPr>
          <p:cNvPr id="18" name="Рисунок 17" descr="100 лет квадраты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181069"/>
            <a:ext cx="1954578" cy="2086099"/>
          </a:xfrm>
          <a:prstGeom prst="rect">
            <a:avLst/>
          </a:prstGeom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Абдуллаев на президиуме.JPG"/>
          <p:cNvPicPr>
            <a:picLocks noChangeAspect="1"/>
          </p:cNvPicPr>
          <p:nvPr/>
        </p:nvPicPr>
        <p:blipFill>
          <a:blip r:embed="rId2" cstate="print">
            <a:lum bright="10000" contrast="10000"/>
          </a:blip>
          <a:srcRect/>
          <a:stretch>
            <a:fillRect/>
          </a:stretch>
        </p:blipFill>
        <p:spPr>
          <a:xfrm>
            <a:off x="4345717" y="3458423"/>
            <a:ext cx="3530798" cy="2946903"/>
          </a:xfrm>
          <a:prstGeom prst="rect">
            <a:avLst/>
          </a:prstGeom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0" y="6382692"/>
            <a:ext cx="12192000" cy="475307"/>
          </a:xfrm>
          <a:solidFill>
            <a:srgbClr val="C0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200" b="0" dirty="0" smtClean="0">
                <a:solidFill>
                  <a:schemeClr val="bg1"/>
                </a:solidFill>
              </a:rPr>
              <a:t>Ежегодные балансовые комиссии во всех образовательных округах</a:t>
            </a:r>
            <a:endParaRPr lang="ru-RU" sz="3200" b="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Балансовая Бийск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488229"/>
            <a:ext cx="4363770" cy="2908044"/>
          </a:xfrm>
          <a:prstGeom prst="rect">
            <a:avLst/>
          </a:prstGeom>
        </p:spPr>
      </p:pic>
      <p:pic>
        <p:nvPicPr>
          <p:cNvPr id="17" name="Рисунок 16" descr="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5820963" cy="3521798"/>
          </a:xfrm>
          <a:prstGeom prst="rect">
            <a:avLst/>
          </a:prstGeom>
        </p:spPr>
      </p:pic>
      <p:pic>
        <p:nvPicPr>
          <p:cNvPr id="12" name="Рисунок 11" descr="Балансовая_Алейск-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7876515" y="2955686"/>
            <a:ext cx="4315485" cy="3456012"/>
          </a:xfrm>
          <a:prstGeom prst="rect">
            <a:avLst/>
          </a:prstGeom>
        </p:spPr>
      </p:pic>
      <p:pic>
        <p:nvPicPr>
          <p:cNvPr id="13" name="Рисунок 12" descr="Балансовая-Славгород-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11386" y="0"/>
            <a:ext cx="5280614" cy="3522128"/>
          </a:xfrm>
          <a:prstGeom prst="rect">
            <a:avLst/>
          </a:prstGeom>
        </p:spPr>
      </p:pic>
      <p:pic>
        <p:nvPicPr>
          <p:cNvPr id="18" name="Рисунок 17" descr="Балансовая Бийск_Иванищева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4581052" y="0"/>
            <a:ext cx="2334685" cy="35308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0"/>
            <a:ext cx="45538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Контрольно-организационная работа</a:t>
            </a:r>
            <a:endParaRPr lang="ru-RU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92090" y="2310580"/>
            <a:ext cx="2730508" cy="3065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63945" y="588475"/>
            <a:ext cx="8333222" cy="1059256"/>
          </a:xfr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 anchorCtr="0">
            <a:normAutofit/>
          </a:bodyPr>
          <a:lstStyle/>
          <a:p>
            <a:r>
              <a:rPr lang="ru-RU" sz="2400" b="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Подпрограмма 3.</a:t>
            </a: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«Эффективное лидерство»: укрепление структуры и организационных основ АКО Профсоюза</a:t>
            </a:r>
            <a:endParaRPr lang="ru-RU" sz="24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9"/>
          </p:nvPr>
        </p:nvSpPr>
        <p:spPr>
          <a:xfrm>
            <a:off x="595189" y="2299580"/>
            <a:ext cx="6059108" cy="2725094"/>
          </a:xfrm>
          <a:solidFill>
            <a:srgbClr val="014E7D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ru-RU" sz="1800" dirty="0" smtClean="0">
                <a:solidFill>
                  <a:schemeClr val="bg1"/>
                </a:solidFill>
              </a:rPr>
              <a:t>С 2012 г. Алтайская краевая организация Профсоюза – одна из первых в стране ежегодно публикует в сети Интернет открытый публичный отчёт о своей работе.</a:t>
            </a:r>
          </a:p>
          <a:p>
            <a:pPr algn="just"/>
            <a:r>
              <a:rPr lang="ru-RU" sz="1800" dirty="0" smtClean="0">
                <a:solidFill>
                  <a:schemeClr val="bg1"/>
                </a:solidFill>
              </a:rPr>
              <a:t>На высоком уровне открытости и публичности находится работа по презентации своей деятельности в Барнаульской, Бийской, Рубцовской, Заринской городских, Славгородской, Кулундинской, Поспелихинской, Змеиногорской, Локтевской, Залесовской, Каменской, Смоленской, Угловской, Третьяковской территориальных, студентов </a:t>
            </a:r>
            <a:r>
              <a:rPr lang="ru-RU" sz="1800" dirty="0" err="1" smtClean="0">
                <a:solidFill>
                  <a:schemeClr val="bg1"/>
                </a:solidFill>
              </a:rPr>
              <a:t>АлтГТУ</a:t>
            </a:r>
            <a:r>
              <a:rPr lang="ru-RU" sz="1800" dirty="0" smtClean="0">
                <a:solidFill>
                  <a:schemeClr val="bg1"/>
                </a:solidFill>
              </a:rPr>
              <a:t> и работников </a:t>
            </a:r>
            <a:r>
              <a:rPr lang="ru-RU" sz="1800" dirty="0" err="1" smtClean="0">
                <a:solidFill>
                  <a:schemeClr val="bg1"/>
                </a:solidFill>
              </a:rPr>
              <a:t>АлтГУ</a:t>
            </a:r>
            <a:endParaRPr lang="ru-RU" sz="1800" dirty="0" smtClean="0">
              <a:solidFill>
                <a:schemeClr val="bg1"/>
              </a:solidFill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4294967295"/>
          </p:nvPr>
        </p:nvSpPr>
        <p:spPr>
          <a:xfrm>
            <a:off x="479833" y="1821083"/>
            <a:ext cx="8863343" cy="43323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ru-RU" sz="2400" dirty="0" smtClean="0">
                <a:solidFill>
                  <a:srgbClr val="C00000"/>
                </a:solidFill>
              </a:rPr>
              <a:t>Повышение открытости и прозрачности деятельности </a:t>
            </a:r>
            <a:endParaRPr lang="ru-RU" sz="2400" dirty="0">
              <a:solidFill>
                <a:srgbClr val="C00000"/>
              </a:solidFill>
            </a:endParaRPr>
          </a:p>
        </p:txBody>
      </p:sp>
      <p:sp>
        <p:nvSpPr>
          <p:cNvPr id="12" name="Текст 9"/>
          <p:cNvSpPr>
            <a:spLocks noGrp="1"/>
          </p:cNvSpPr>
          <p:nvPr>
            <p:ph type="body" sz="quarter" idx="19"/>
          </p:nvPr>
        </p:nvSpPr>
        <p:spPr>
          <a:xfrm>
            <a:off x="588477" y="5142368"/>
            <a:ext cx="6056767" cy="1321806"/>
          </a:xfrm>
          <a:solidFill>
            <a:srgbClr val="C00000"/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ПРОБЛЕМА: </a:t>
            </a:r>
          </a:p>
          <a:p>
            <a:pPr algn="ctr"/>
            <a:r>
              <a:rPr lang="ru-RU" sz="1800" dirty="0" smtClean="0">
                <a:solidFill>
                  <a:schemeClr val="bg1"/>
                </a:solidFill>
              </a:rPr>
              <a:t>Качество содержания публичных отчётов территориальных и первичных профорганизаций, уровень их презентации на местах</a:t>
            </a:r>
            <a:endParaRPr lang="ru-RU" sz="1800" dirty="0">
              <a:solidFill>
                <a:schemeClr val="bg1"/>
              </a:solidFill>
            </a:endParaRPr>
          </a:p>
        </p:txBody>
      </p:sp>
      <p:pic>
        <p:nvPicPr>
          <p:cNvPr id="14" name="Рисунок 13" descr="30 лет вместе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910733" y="355795"/>
            <a:ext cx="1899438" cy="12557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Номер слайда 1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8699F50C-BE38-4BD0-BA84-9B090E1F2B9B}" type="slidenum">
              <a:rPr lang="en-US" noProof="0" smtClean="0"/>
              <a:pPr/>
              <a:t>9</a:t>
            </a:fld>
            <a:endParaRPr lang="en-US" noProof="0" dirty="0"/>
          </a:p>
        </p:txBody>
      </p:sp>
      <p:pic>
        <p:nvPicPr>
          <p:cNvPr id="2" name="Picture 2" descr="http://smenaplus.ru/wp-content/uploads/2019/08/XbsBoAC2w5K3XEQ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2851" y="5548240"/>
            <a:ext cx="3419796" cy="923752"/>
          </a:xfrm>
          <a:prstGeom prst="rect">
            <a:avLst/>
          </a:prstGeom>
          <a:noFill/>
        </p:spPr>
      </p:pic>
      <p:pic>
        <p:nvPicPr>
          <p:cNvPr id="1028" name="Picture 4" descr="https://sun9-20.userapi.com/c858532/v858532394/171554/emAJzlIw25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79398" y="5561688"/>
            <a:ext cx="905880" cy="905880"/>
          </a:xfrm>
          <a:prstGeom prst="rect">
            <a:avLst/>
          </a:prstGeom>
          <a:noFill/>
        </p:spPr>
      </p:pic>
      <p:pic>
        <p:nvPicPr>
          <p:cNvPr id="1031" name="Picture 7" descr="https://212.xn----7sbbadpbg1akjuy5bgdm5a.xn--p1ai/wp-content/uploads/2018/03/%D0%9F%D0%BB%D0%B0%D0%BA%D0%B0%D1%82-%D0%BE%D1%82%D1%87%D0%B5%D1%82-%D0%9F%D1%80%D0%BE%D1%84%D1%81%D0%BE%D1%8E%D0%B7-%D0%9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39886">
            <a:off x="9204166" y="3032133"/>
            <a:ext cx="2601197" cy="18396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91516162"/>
      </p:ext>
    </p:extLst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0095164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F00951641_Hexagon presentation light_AAS_v4" id="{358289A0-A26B-433F-AD2B-1F8832C96153}" vid="{92CDC91D-95BF-4897-87D6-494563DF797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8919DE-9BD9-47A9-9F5D-16EBB96879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87F4215-C6BB-44A3-9A5E-9446E683590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A80A5AF1-8C57-4290-936E-5FD27C95725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TF00951641</Template>
  <TotalTime>0</TotalTime>
  <Words>835</Words>
  <Application>Microsoft Office PowerPoint</Application>
  <PresentationFormat>Произвольный</PresentationFormat>
  <Paragraphs>131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TF00951641</vt:lpstr>
      <vt:lpstr>ИТОГИ РЕАЛИЗАЦИИ ПРОГРАММЫ РАЗВИТИЯ АЛТАЙСКОЙ КРАЕВОЙ ОРГАНИЗАЦИИ ПРОФСОЮЗА  на 2016-2020 гг.</vt:lpstr>
      <vt:lpstr>      ПРОГРАММА РАЗВИТИЯ Алтайской краевой организации Профсоюза  на 2016-2020 гг.   7 подпрограмм, 127 крупных целевых мероприятий </vt:lpstr>
      <vt:lpstr>Подпрограмма 1. «Партнёрство во имя стабильности»: представительство интересов и развитие социального партнёрства в сфере образования</vt:lpstr>
      <vt:lpstr>Подпрограмма 2. «Мой Профсоюз – моя опора!»: совершенствование деятельности по защите прав и интересов работников образования</vt:lpstr>
      <vt:lpstr>Подпрограмма 3.  «Эффективное лидерство»: укрепление структуры и организационных основ АКО Профсоюза</vt:lpstr>
      <vt:lpstr>Слёты первичных профсоюзных организаций  более 700 человек во всех образовательных округах</vt:lpstr>
      <vt:lpstr>Слайд 7</vt:lpstr>
      <vt:lpstr>Ежегодные балансовые комиссии во всех образовательных округах</vt:lpstr>
      <vt:lpstr>Подпрограмма 3.  «Эффективное лидерство»: укрепление структуры и организационных основ АКО Профсоюза</vt:lpstr>
      <vt:lpstr>Подпрограмма 4.  «Реальные дела вместо чаепития!»: развитие форм солидарной поддержки членов Профсоюза</vt:lpstr>
      <vt:lpstr>Слайд 11</vt:lpstr>
      <vt:lpstr>Слайд 12</vt:lpstr>
      <vt:lpstr>СОДЕЙСТВИЕ ПРОФЕССИОНАЛЬНОМУ РОСТУ: ключевые партнёры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2019-08-06T00:38:07Z</dcterms:created>
  <dcterms:modified xsi:type="dcterms:W3CDTF">2021-01-25T06:35:12Z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